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22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228" autoAdjust="0"/>
  </p:normalViewPr>
  <p:slideViewPr>
    <p:cSldViewPr snapToGrid="0">
      <p:cViewPr>
        <p:scale>
          <a:sx n="40" d="100"/>
          <a:sy n="40" d="100"/>
        </p:scale>
        <p:origin x="-3240" y="-27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82554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124355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13078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16609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144DE8-AE3D-40A8-90B8-FB90AC599C3D}"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410123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44DE8-AE3D-40A8-90B8-FB90AC599C3D}" type="datetimeFigureOut">
              <a:rPr lang="en-GB" smtClean="0"/>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318816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44DE8-AE3D-40A8-90B8-FB90AC599C3D}" type="datetimeFigureOut">
              <a:rPr lang="en-GB" smtClean="0"/>
              <a:t>25/06/2020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19052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44DE8-AE3D-40A8-90B8-FB90AC599C3D}" type="datetimeFigureOut">
              <a:rPr lang="en-GB" smtClean="0"/>
              <a:t>25/06/2020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1548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44DE8-AE3D-40A8-90B8-FB90AC599C3D}" type="datetimeFigureOut">
              <a:rPr lang="en-GB" smtClean="0"/>
              <a:t>25/06/2020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63451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55682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71760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F5144DE8-AE3D-40A8-90B8-FB90AC599C3D}" type="datetimeFigureOut">
              <a:rPr lang="en-GB" smtClean="0"/>
              <a:t>25/06/2020</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86EC4D90-E909-4F87-A3D0-77D3250A7A1C}" type="slidenum">
              <a:rPr lang="en-GB" smtClean="0"/>
              <a:t>‹#›</a:t>
            </a:fld>
            <a:endParaRPr lang="en-GB"/>
          </a:p>
        </p:txBody>
      </p:sp>
    </p:spTree>
    <p:extLst>
      <p:ext uri="{BB962C8B-B14F-4D97-AF65-F5344CB8AC3E}">
        <p14:creationId xmlns:p14="http://schemas.microsoft.com/office/powerpoint/2010/main" val="30456679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42803763" cy="4061869"/>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64"/>
          </a:p>
        </p:txBody>
      </p:sp>
      <p:sp>
        <p:nvSpPr>
          <p:cNvPr id="7" name="Text Box 5"/>
          <p:cNvSpPr txBox="1">
            <a:spLocks noChangeArrowheads="1"/>
          </p:cNvSpPr>
          <p:nvPr/>
        </p:nvSpPr>
        <p:spPr bwMode="auto">
          <a:xfrm>
            <a:off x="9081488" y="154057"/>
            <a:ext cx="21318779" cy="1459584"/>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ctr" defTabSz="525571" eaLnBrk="0" fontAlgn="base" hangingPunct="0">
              <a:spcBef>
                <a:spcPct val="0"/>
              </a:spcBef>
              <a:spcAft>
                <a:spcPct val="0"/>
              </a:spcAft>
            </a:pPr>
            <a:r>
              <a:rPr lang="en-US" sz="6400" dirty="0">
                <a:solidFill>
                  <a:schemeClr val="bg1"/>
                </a:solidFill>
                <a:latin typeface="Arial" panose="020B0604020202020204" pitchFamily="34" charset="0"/>
                <a:cs typeface="Arial" panose="020B0604020202020204" pitchFamily="34" charset="0"/>
              </a:rPr>
              <a:t>Integration of HIV and obstetric care to optimize</a:t>
            </a:r>
          </a:p>
          <a:p>
            <a:pPr algn="ctr" defTabSz="525571" eaLnBrk="0" fontAlgn="base" hangingPunct="0">
              <a:spcBef>
                <a:spcPct val="0"/>
              </a:spcBef>
              <a:spcAft>
                <a:spcPct val="0"/>
              </a:spcAft>
            </a:pPr>
            <a:r>
              <a:rPr lang="en-US" sz="6400" dirty="0">
                <a:solidFill>
                  <a:schemeClr val="bg1"/>
                </a:solidFill>
                <a:latin typeface="Arial" panose="020B0604020202020204" pitchFamily="34" charset="0"/>
                <a:cs typeface="Arial" panose="020B0604020202020204" pitchFamily="34" charset="0"/>
              </a:rPr>
              <a:t> HIV management during and after pregnancy</a:t>
            </a:r>
            <a:endParaRPr lang="en-US" altLang="en-US" sz="6400" dirty="0">
              <a:solidFill>
                <a:schemeClr val="bg1"/>
              </a:solidFill>
              <a:latin typeface="Arial" panose="020B0604020202020204" pitchFamily="34" charset="0"/>
              <a:cs typeface="Arial" panose="020B0604020202020204" pitchFamily="34" charset="0"/>
            </a:endParaRPr>
          </a:p>
        </p:txBody>
      </p:sp>
      <p:sp>
        <p:nvSpPr>
          <p:cNvPr id="9" name="Text Box 7"/>
          <p:cNvSpPr txBox="1">
            <a:spLocks noChangeArrowheads="1"/>
          </p:cNvSpPr>
          <p:nvPr/>
        </p:nvSpPr>
        <p:spPr bwMode="auto">
          <a:xfrm>
            <a:off x="8787262" y="2167229"/>
            <a:ext cx="21907229" cy="973036"/>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ctr" defTabSz="525571" eaLnBrk="0" fontAlgn="base" hangingPunct="0">
              <a:spcBef>
                <a:spcPct val="0"/>
              </a:spcBef>
              <a:spcAft>
                <a:spcPct val="0"/>
              </a:spcAft>
            </a:pPr>
            <a:r>
              <a:rPr lang="en-US" sz="2800" dirty="0">
                <a:solidFill>
                  <a:schemeClr val="bg1"/>
                </a:solidFill>
                <a:latin typeface="Arial" panose="020B0604020202020204" pitchFamily="34" charset="0"/>
                <a:cs typeface="Arial" panose="020B0604020202020204" pitchFamily="34" charset="0"/>
              </a:rPr>
              <a:t>C. Gowda, MD, MPH</a:t>
            </a:r>
            <a:r>
              <a:rPr lang="en-US" sz="2800" baseline="30000" dirty="0">
                <a:solidFill>
                  <a:schemeClr val="bg1"/>
                </a:solidFill>
                <a:latin typeface="Arial" panose="020B0604020202020204" pitchFamily="34" charset="0"/>
                <a:cs typeface="Arial" panose="020B0604020202020204" pitchFamily="34" charset="0"/>
              </a:rPr>
              <a:t>1,2</a:t>
            </a:r>
            <a:r>
              <a:rPr lang="en-US" sz="2800" dirty="0">
                <a:solidFill>
                  <a:schemeClr val="bg1"/>
                </a:solidFill>
                <a:latin typeface="Arial" panose="020B0604020202020204" pitchFamily="34" charset="0"/>
                <a:cs typeface="Arial" panose="020B0604020202020204" pitchFamily="34" charset="0"/>
              </a:rPr>
              <a:t>; B. Wolfe, MBA, RHIA</a:t>
            </a:r>
            <a:r>
              <a:rPr lang="en-US" sz="2800" baseline="30000" dirty="0">
                <a:solidFill>
                  <a:schemeClr val="bg1"/>
                </a:solidFill>
                <a:latin typeface="Arial" panose="020B0604020202020204" pitchFamily="34" charset="0"/>
                <a:cs typeface="Arial" panose="020B0604020202020204" pitchFamily="34" charset="0"/>
              </a:rPr>
              <a:t>1</a:t>
            </a:r>
            <a:r>
              <a:rPr lang="en-US" sz="2800" dirty="0">
                <a:solidFill>
                  <a:schemeClr val="bg1"/>
                </a:solidFill>
                <a:latin typeface="Arial" panose="020B0604020202020204" pitchFamily="34" charset="0"/>
                <a:cs typeface="Arial" panose="020B0604020202020204" pitchFamily="34" charset="0"/>
              </a:rPr>
              <a:t>; K. Lamberjack, PharmD</a:t>
            </a:r>
            <a:r>
              <a:rPr lang="en-US" sz="2800" baseline="30000" dirty="0">
                <a:solidFill>
                  <a:schemeClr val="bg1"/>
                </a:solidFill>
                <a:latin typeface="Arial" panose="020B0604020202020204" pitchFamily="34" charset="0"/>
                <a:cs typeface="Arial" panose="020B0604020202020204" pitchFamily="34" charset="0"/>
              </a:rPr>
              <a:t>1</a:t>
            </a:r>
            <a:r>
              <a:rPr lang="en-US" sz="2800" dirty="0">
                <a:solidFill>
                  <a:schemeClr val="bg1"/>
                </a:solidFill>
                <a:latin typeface="Arial" panose="020B0604020202020204" pitchFamily="34" charset="0"/>
                <a:cs typeface="Arial" panose="020B0604020202020204" pitchFamily="34" charset="0"/>
              </a:rPr>
              <a:t>; L. Crim, APN</a:t>
            </a:r>
            <a:r>
              <a:rPr lang="en-US" sz="2800" baseline="30000" dirty="0">
                <a:solidFill>
                  <a:schemeClr val="bg1"/>
                </a:solidFill>
                <a:latin typeface="Arial" panose="020B0604020202020204" pitchFamily="34" charset="0"/>
                <a:cs typeface="Arial" panose="020B0604020202020204" pitchFamily="34" charset="0"/>
              </a:rPr>
              <a:t>1</a:t>
            </a:r>
            <a:r>
              <a:rPr lang="en-US" sz="2800" dirty="0">
                <a:solidFill>
                  <a:schemeClr val="bg1"/>
                </a:solidFill>
                <a:latin typeface="Arial" panose="020B0604020202020204" pitchFamily="34" charset="0"/>
                <a:cs typeface="Arial" panose="020B0604020202020204" pitchFamily="34" charset="0"/>
              </a:rPr>
              <a:t>; </a:t>
            </a:r>
          </a:p>
          <a:p>
            <a:pPr algn="ctr" defTabSz="525571" eaLnBrk="0" fontAlgn="base" hangingPunct="0">
              <a:spcBef>
                <a:spcPct val="0"/>
              </a:spcBef>
              <a:spcAft>
                <a:spcPct val="0"/>
              </a:spcAft>
            </a:pPr>
            <a:r>
              <a:rPr lang="en-US" sz="2800" dirty="0">
                <a:solidFill>
                  <a:schemeClr val="bg1"/>
                </a:solidFill>
                <a:latin typeface="Arial" panose="020B0604020202020204" pitchFamily="34" charset="0"/>
                <a:cs typeface="Arial" panose="020B0604020202020204" pitchFamily="34" charset="0"/>
              </a:rPr>
              <a:t>J. Hunkler, RN, NC</a:t>
            </a:r>
            <a:r>
              <a:rPr lang="en-US" sz="2800" baseline="30000" dirty="0">
                <a:solidFill>
                  <a:schemeClr val="bg1"/>
                </a:solidFill>
                <a:latin typeface="Arial" panose="020B0604020202020204" pitchFamily="34" charset="0"/>
                <a:cs typeface="Arial" panose="020B0604020202020204" pitchFamily="34" charset="0"/>
              </a:rPr>
              <a:t>1</a:t>
            </a:r>
            <a:r>
              <a:rPr lang="en-US" sz="2800" dirty="0">
                <a:solidFill>
                  <a:schemeClr val="bg1"/>
                </a:solidFill>
                <a:latin typeface="Arial" panose="020B0604020202020204" pitchFamily="34" charset="0"/>
                <a:cs typeface="Arial" panose="020B0604020202020204" pitchFamily="34" charset="0"/>
              </a:rPr>
              <a:t>; M. Brundrett, MD, MPH</a:t>
            </a:r>
            <a:r>
              <a:rPr lang="en-US" sz="2800" baseline="30000" dirty="0">
                <a:solidFill>
                  <a:schemeClr val="bg1"/>
                </a:solidFill>
                <a:latin typeface="Arial" panose="020B0604020202020204" pitchFamily="34" charset="0"/>
                <a:cs typeface="Arial" panose="020B0604020202020204" pitchFamily="34" charset="0"/>
              </a:rPr>
              <a:t>1,2</a:t>
            </a:r>
            <a:r>
              <a:rPr lang="en-US" sz="2800" dirty="0">
                <a:solidFill>
                  <a:schemeClr val="bg1"/>
                </a:solidFill>
                <a:latin typeface="Arial" panose="020B0604020202020204" pitchFamily="34" charset="0"/>
                <a:cs typeface="Arial" panose="020B0604020202020204" pitchFamily="34" charset="0"/>
              </a:rPr>
              <a:t>; M.A. Rosen, MD</a:t>
            </a:r>
            <a:r>
              <a:rPr lang="en-US" sz="2800" baseline="30000" dirty="0">
                <a:solidFill>
                  <a:schemeClr val="bg1"/>
                </a:solidFill>
                <a:latin typeface="Arial" panose="020B0604020202020204" pitchFamily="34" charset="0"/>
                <a:cs typeface="Arial" panose="020B0604020202020204" pitchFamily="34" charset="0"/>
              </a:rPr>
              <a:t>1,3</a:t>
            </a:r>
            <a:r>
              <a:rPr lang="en-US" sz="2800" dirty="0">
                <a:solidFill>
                  <a:schemeClr val="bg1"/>
                </a:solidFill>
                <a:latin typeface="Arial" panose="020B0604020202020204" pitchFamily="34" charset="0"/>
                <a:cs typeface="Arial" panose="020B0604020202020204" pitchFamily="34" charset="0"/>
              </a:rPr>
              <a:t>; J.R. Honegger, MD</a:t>
            </a:r>
            <a:r>
              <a:rPr lang="en-US" sz="2800" baseline="30000" dirty="0">
                <a:solidFill>
                  <a:schemeClr val="bg1"/>
                </a:solidFill>
                <a:latin typeface="Arial" panose="020B0604020202020204" pitchFamily="34" charset="0"/>
                <a:cs typeface="Arial" panose="020B0604020202020204" pitchFamily="34" charset="0"/>
              </a:rPr>
              <a:t>1,2</a:t>
            </a:r>
            <a:endParaRPr lang="en-US" sz="2800" dirty="0">
              <a:solidFill>
                <a:schemeClr val="bg1"/>
              </a:solidFill>
              <a:latin typeface="Arial" panose="020B0604020202020204" pitchFamily="34" charset="0"/>
              <a:cs typeface="Arial" panose="020B0604020202020204" pitchFamily="34" charset="0"/>
            </a:endParaRPr>
          </a:p>
          <a:p>
            <a:pPr algn="ctr" defTabSz="525571" eaLnBrk="0" fontAlgn="base" hangingPunct="0">
              <a:spcBef>
                <a:spcPct val="0"/>
              </a:spcBef>
              <a:spcAft>
                <a:spcPct val="0"/>
              </a:spcAft>
            </a:pPr>
            <a:r>
              <a:rPr lang="en-US" sz="2800" baseline="30000" dirty="0">
                <a:solidFill>
                  <a:schemeClr val="bg1"/>
                </a:solidFill>
                <a:latin typeface="Arial" panose="020B0604020202020204" pitchFamily="34" charset="0"/>
                <a:cs typeface="Arial" panose="020B0604020202020204" pitchFamily="34" charset="0"/>
              </a:rPr>
              <a:t>1</a:t>
            </a:r>
            <a:r>
              <a:rPr lang="en-US" sz="2800" dirty="0">
                <a:solidFill>
                  <a:schemeClr val="bg1"/>
                </a:solidFill>
                <a:latin typeface="Arial" panose="020B0604020202020204" pitchFamily="34" charset="0"/>
                <a:cs typeface="Arial" panose="020B0604020202020204" pitchFamily="34" charset="0"/>
              </a:rPr>
              <a:t>Family AIDS Clinic &amp; Educational Services Program, Nationwide Children’s Hospital, Columbus, OH; </a:t>
            </a:r>
          </a:p>
          <a:p>
            <a:pPr algn="ctr" defTabSz="525571" eaLnBrk="0" fontAlgn="base" hangingPunct="0">
              <a:spcBef>
                <a:spcPct val="0"/>
              </a:spcBef>
              <a:spcAft>
                <a:spcPct val="0"/>
              </a:spcAft>
            </a:pPr>
            <a:r>
              <a:rPr lang="en-US" sz="2800" baseline="30000" dirty="0">
                <a:solidFill>
                  <a:schemeClr val="bg1"/>
                </a:solidFill>
                <a:latin typeface="Arial" panose="020B0604020202020204" pitchFamily="34" charset="0"/>
                <a:cs typeface="Arial" panose="020B0604020202020204" pitchFamily="34" charset="0"/>
              </a:rPr>
              <a:t>2</a:t>
            </a:r>
            <a:r>
              <a:rPr lang="en-US" sz="2800" dirty="0">
                <a:solidFill>
                  <a:schemeClr val="bg1"/>
                </a:solidFill>
                <a:latin typeface="Arial" panose="020B0604020202020204" pitchFamily="34" charset="0"/>
                <a:cs typeface="Arial" panose="020B0604020202020204" pitchFamily="34" charset="0"/>
              </a:rPr>
              <a:t>Department of Pediatrics &amp; </a:t>
            </a:r>
            <a:r>
              <a:rPr lang="en-US" sz="2800" baseline="30000" dirty="0">
                <a:solidFill>
                  <a:schemeClr val="bg1"/>
                </a:solidFill>
                <a:latin typeface="Arial" panose="020B0604020202020204" pitchFamily="34" charset="0"/>
                <a:cs typeface="Arial" panose="020B0604020202020204" pitchFamily="34" charset="0"/>
              </a:rPr>
              <a:t>3</a:t>
            </a:r>
            <a:r>
              <a:rPr lang="en-US" sz="2800" dirty="0">
                <a:solidFill>
                  <a:schemeClr val="bg1"/>
                </a:solidFill>
                <a:latin typeface="Arial" panose="020B0604020202020204" pitchFamily="34" charset="0"/>
                <a:cs typeface="Arial" panose="020B0604020202020204" pitchFamily="34" charset="0"/>
              </a:rPr>
              <a:t>Department of Obstetrics/Gynecology, The Ohio State College of Medicine, Columbus, OH.</a:t>
            </a:r>
          </a:p>
          <a:p>
            <a:pPr algn="ctr" defTabSz="525571" eaLnBrk="0" fontAlgn="base" hangingPunct="0">
              <a:spcBef>
                <a:spcPct val="0"/>
              </a:spcBef>
              <a:spcAft>
                <a:spcPct val="0"/>
              </a:spcAft>
            </a:pPr>
            <a:endParaRPr lang="en-US" altLang="en-US" sz="2800" dirty="0">
              <a:solidFill>
                <a:schemeClr val="bg1"/>
              </a:solidFill>
              <a:latin typeface="Arial" panose="020B0604020202020204" pitchFamily="34" charset="0"/>
              <a:cs typeface="Arial" panose="020B0604020202020204" pitchFamily="34" charset="0"/>
            </a:endParaRPr>
          </a:p>
        </p:txBody>
      </p:sp>
      <p:cxnSp>
        <p:nvCxnSpPr>
          <p:cNvPr id="1035" name="AutoShape 11"/>
          <p:cNvCxnSpPr>
            <a:cxnSpLocks noChangeShapeType="1"/>
          </p:cNvCxnSpPr>
          <p:nvPr/>
        </p:nvCxnSpPr>
        <p:spPr bwMode="auto">
          <a:xfrm>
            <a:off x="11940877" y="28863607"/>
            <a:ext cx="18922008" cy="0"/>
          </a:xfrm>
          <a:prstGeom prst="straightConnector1">
            <a:avLst/>
          </a:prstGeom>
          <a:noFill/>
          <a:ln w="76200">
            <a:solidFill>
              <a:srgbClr val="EF402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sp>
        <p:nvSpPr>
          <p:cNvPr id="2" name="Rectangle 1"/>
          <p:cNvSpPr/>
          <p:nvPr/>
        </p:nvSpPr>
        <p:spPr>
          <a:xfrm>
            <a:off x="0" y="28830950"/>
            <a:ext cx="42803763" cy="1411605"/>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64" dirty="0"/>
          </a:p>
        </p:txBody>
      </p:sp>
      <p:sp>
        <p:nvSpPr>
          <p:cNvPr id="14" name="TextBox 13"/>
          <p:cNvSpPr txBox="1"/>
          <p:nvPr/>
        </p:nvSpPr>
        <p:spPr>
          <a:xfrm>
            <a:off x="275770" y="29178175"/>
            <a:ext cx="8348516" cy="820225"/>
          </a:xfrm>
          <a:prstGeom prst="rect">
            <a:avLst/>
          </a:prstGeom>
          <a:noFill/>
        </p:spPr>
        <p:txBody>
          <a:bodyPr wrap="square" rtlCol="0">
            <a:spAutoFit/>
          </a:bodyPr>
          <a:lstStyle/>
          <a:p>
            <a:r>
              <a:rPr lang="en-GB" sz="2365" b="1" dirty="0">
                <a:solidFill>
                  <a:schemeClr val="bg1"/>
                </a:solidFill>
                <a:latin typeface="Century Gothic" panose="020B0502020202020204" pitchFamily="34" charset="0"/>
              </a:rPr>
              <a:t>PRESENTED AT THE 23</a:t>
            </a:r>
            <a:r>
              <a:rPr lang="en-GB" sz="2365" b="1" baseline="30000" dirty="0">
                <a:solidFill>
                  <a:schemeClr val="bg1"/>
                </a:solidFill>
                <a:latin typeface="Century Gothic" panose="020B0502020202020204" pitchFamily="34" charset="0"/>
              </a:rPr>
              <a:t>RD</a:t>
            </a:r>
            <a:r>
              <a:rPr lang="en-GB" sz="2365" b="1" dirty="0">
                <a:solidFill>
                  <a:schemeClr val="bg1"/>
                </a:solidFill>
                <a:latin typeface="Century Gothic" panose="020B0502020202020204" pitchFamily="34" charset="0"/>
              </a:rPr>
              <a:t> INTERNATIONAL AIDS CONFERENCE (AIDS 2020) </a:t>
            </a:r>
            <a:r>
              <a:rPr lang="es-ES" sz="2365" b="1" dirty="0">
                <a:solidFill>
                  <a:schemeClr val="bg1"/>
                </a:solidFill>
                <a:latin typeface="Century Gothic" panose="020B0502020202020204" pitchFamily="34" charset="0"/>
              </a:rPr>
              <a:t>| 6-10 JULY 2020</a:t>
            </a:r>
            <a:endParaRPr lang="en-GB" sz="2365" b="1" dirty="0">
              <a:solidFill>
                <a:schemeClr val="bg1"/>
              </a:solidFill>
              <a:latin typeface="Century Gothic" panose="020B0502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92854" y="29111273"/>
            <a:ext cx="5430051" cy="916274"/>
          </a:xfrm>
          <a:prstGeom prst="rect">
            <a:avLst/>
          </a:prstGeom>
        </p:spPr>
      </p:pic>
      <p:pic>
        <p:nvPicPr>
          <p:cNvPr id="13" name="Picture 12" descr="OSU Co-Branding.jpg">
            <a:extLst>
              <a:ext uri="{FF2B5EF4-FFF2-40B4-BE49-F238E27FC236}">
                <a16:creationId xmlns:a16="http://schemas.microsoft.com/office/drawing/2014/main" id="{EE208CC9-461D-4B45-8962-1ADFD5D49A27}"/>
              </a:ext>
            </a:extLst>
          </p:cNvPr>
          <p:cNvPicPr>
            <a:picLocks noChangeAspect="1"/>
          </p:cNvPicPr>
          <p:nvPr/>
        </p:nvPicPr>
        <p:blipFill rotWithShape="1">
          <a:blip r:embed="rId3">
            <a:extLst>
              <a:ext uri="{28A0092B-C50C-407E-A947-70E740481C1C}">
                <a14:useLocalDpi xmlns:a14="http://schemas.microsoft.com/office/drawing/2010/main" val="0"/>
              </a:ext>
            </a:extLst>
          </a:blip>
          <a:srcRect l="61668" t="35506" b="13764"/>
          <a:stretch/>
        </p:blipFill>
        <p:spPr>
          <a:xfrm>
            <a:off x="29210009" y="977401"/>
            <a:ext cx="13175230" cy="2090680"/>
          </a:xfrm>
          <a:prstGeom prst="rect">
            <a:avLst/>
          </a:prstGeom>
        </p:spPr>
      </p:pic>
      <p:sp>
        <p:nvSpPr>
          <p:cNvPr id="18" name="TextBox 17">
            <a:extLst>
              <a:ext uri="{FF2B5EF4-FFF2-40B4-BE49-F238E27FC236}">
                <a16:creationId xmlns:a16="http://schemas.microsoft.com/office/drawing/2014/main" id="{B40EA3AE-F8BE-4D5B-9DE1-78B11557685E}"/>
              </a:ext>
            </a:extLst>
          </p:cNvPr>
          <p:cNvSpPr txBox="1"/>
          <p:nvPr/>
        </p:nvSpPr>
        <p:spPr>
          <a:xfrm>
            <a:off x="560530" y="5907726"/>
            <a:ext cx="12353925" cy="7879080"/>
          </a:xfrm>
          <a:prstGeom prst="rect">
            <a:avLst/>
          </a:prstGeom>
          <a:noFill/>
        </p:spPr>
        <p:txBody>
          <a:bodyPr wrap="square" rtlCol="0">
            <a:spAutoFit/>
          </a:bodyPr>
          <a:lstStyle/>
          <a:p>
            <a:r>
              <a:rPr lang="en-US" sz="2200" dirty="0">
                <a:latin typeface="Arial" panose="020B0604020202020204" pitchFamily="34" charset="0"/>
                <a:cs typeface="Arial" panose="020B0604020202020204" pitchFamily="34" charset="0"/>
              </a:rPr>
              <a:t>Background: Pregnancy is a pivotal opportunity to engage women in medical care and improve management of HIV. We evaluated if integrated HIV and obstetric care could improve HIV viral suppression during and after pregnancy. </a:t>
            </a:r>
          </a:p>
          <a:p>
            <a:r>
              <a:rPr lang="en-US" sz="2200" dirty="0">
                <a:latin typeface="Arial" panose="020B0604020202020204" pitchFamily="34" charset="0"/>
                <a:cs typeface="Arial" panose="020B0604020202020204" pitchFamily="34" charset="0"/>
              </a:rPr>
              <a:t>Methods: All pregnancies from 2005 to 2018 among HIV-infected women at a U.S. site offering obstetric and long-term family-centered HIV care were included. Antiretroviral treatment was available to all women. HIV viral suppression (defined as HIV RNA ≤200 copies/mL) during each pregnancy was determined at 3 time points (using nearest available testing): 1) conception; 2) delivery; and 3) 9-12 months postpartum. Factors associated with viral suppression at delivery and postpartum were evaluated using multivariable mixed effects logistic regression models.</a:t>
            </a:r>
          </a:p>
          <a:p>
            <a:r>
              <a:rPr lang="en-US" sz="2200" dirty="0">
                <a:latin typeface="Arial" panose="020B0604020202020204" pitchFamily="34" charset="0"/>
                <a:cs typeface="Arial" panose="020B0604020202020204" pitchFamily="34" charset="0"/>
              </a:rPr>
              <a:t>Results: There were 270 pregnancies among 179 HIV-infected women, resulting in 244 live births and 0 cases of HIV transmission to infant. Most women were African-American, publicly insured and in their late 20s. Median time from HIV diagnosis to conception was 2.9 years (interquartile range: 0–5.8). Among women with data at all 3 timepoints, the proportion virally suppressed at conception, delivery, and postpartum was 4%, 88%, and 61% respectively for 46 newly diagnosed women and 52%, 93%, and 71% for 83 women with established HIV diagnosis prior to their first pregnancy. Trends in viral suppression over time are shown in Table 1. Virally suppressed women at conception were 18-fold (adjusted Odds Ratio [</a:t>
            </a:r>
            <a:r>
              <a:rPr lang="en-US" sz="2200" dirty="0" err="1">
                <a:latin typeface="Arial" panose="020B0604020202020204" pitchFamily="34" charset="0"/>
                <a:cs typeface="Arial" panose="020B0604020202020204" pitchFamily="34" charset="0"/>
              </a:rPr>
              <a:t>aOR</a:t>
            </a:r>
            <a:r>
              <a:rPr lang="en-US" sz="2200" dirty="0">
                <a:latin typeface="Arial" panose="020B0604020202020204" pitchFamily="34" charset="0"/>
                <a:cs typeface="Arial" panose="020B0604020202020204" pitchFamily="34" charset="0"/>
              </a:rPr>
              <a:t>]: 18.4; 95% confidence interval: 3.34–101.5) more likely to have suppression at delivery. Postpartum suppression was associated with viral suppression at conception (</a:t>
            </a:r>
            <a:r>
              <a:rPr lang="en-US" sz="2200" dirty="0" err="1">
                <a:latin typeface="Arial" panose="020B0604020202020204" pitchFamily="34" charset="0"/>
                <a:cs typeface="Arial" panose="020B0604020202020204" pitchFamily="34" charset="0"/>
              </a:rPr>
              <a:t>aOR</a:t>
            </a:r>
            <a:r>
              <a:rPr lang="en-US" sz="2200" dirty="0">
                <a:latin typeface="Arial" panose="020B0604020202020204" pitchFamily="34" charset="0"/>
                <a:cs typeface="Arial" panose="020B0604020202020204" pitchFamily="34" charset="0"/>
              </a:rPr>
              <a:t>: 2.56; 95% CI: 1.07–6.11), suppression at delivery (</a:t>
            </a:r>
            <a:r>
              <a:rPr lang="en-US" sz="2200" dirty="0" err="1">
                <a:latin typeface="Arial" panose="020B0604020202020204" pitchFamily="34" charset="0"/>
                <a:cs typeface="Arial" panose="020B0604020202020204" pitchFamily="34" charset="0"/>
              </a:rPr>
              <a:t>aOR</a:t>
            </a:r>
            <a:r>
              <a:rPr lang="en-US" sz="2200" dirty="0">
                <a:latin typeface="Arial" panose="020B0604020202020204" pitchFamily="34" charset="0"/>
                <a:cs typeface="Arial" panose="020B0604020202020204" pitchFamily="34" charset="0"/>
              </a:rPr>
              <a:t>: 4.94, 95% CI: 1.53–16.0), and age (</a:t>
            </a:r>
            <a:r>
              <a:rPr lang="en-US" sz="2200" dirty="0" err="1">
                <a:latin typeface="Arial" panose="020B0604020202020204" pitchFamily="34" charset="0"/>
                <a:cs typeface="Arial" panose="020B0604020202020204" pitchFamily="34" charset="0"/>
              </a:rPr>
              <a:t>aOR</a:t>
            </a:r>
            <a:r>
              <a:rPr lang="en-US" sz="2200" dirty="0">
                <a:latin typeface="Arial" panose="020B0604020202020204" pitchFamily="34" charset="0"/>
                <a:cs typeface="Arial" panose="020B0604020202020204" pitchFamily="34" charset="0"/>
              </a:rPr>
              <a:t>: 1.13 per year increment; 95% CI: 1.04–1.22).</a:t>
            </a:r>
          </a:p>
          <a:p>
            <a:r>
              <a:rPr lang="en-US" sz="2200" dirty="0">
                <a:latin typeface="Arial" panose="020B0604020202020204" pitchFamily="34" charset="0"/>
                <a:cs typeface="Arial" panose="020B0604020202020204" pitchFamily="34" charset="0"/>
              </a:rPr>
              <a:t>Conclusions: Viral suppression at conception or achieved during pregnancy both strongly predict sustained control nearly 1 year postpartum.  Integration of HIV and obstetric care can help optimize management of both conditions.</a:t>
            </a:r>
          </a:p>
        </p:txBody>
      </p:sp>
      <p:grpSp>
        <p:nvGrpSpPr>
          <p:cNvPr id="41" name="Group 40">
            <a:extLst>
              <a:ext uri="{FF2B5EF4-FFF2-40B4-BE49-F238E27FC236}">
                <a16:creationId xmlns:a16="http://schemas.microsoft.com/office/drawing/2014/main" id="{82F76B83-976E-4D9C-AC31-54B56C50F188}"/>
              </a:ext>
            </a:extLst>
          </p:cNvPr>
          <p:cNvGrpSpPr/>
          <p:nvPr/>
        </p:nvGrpSpPr>
        <p:grpSpPr>
          <a:xfrm>
            <a:off x="502938" y="13870659"/>
            <a:ext cx="12406754" cy="1447800"/>
            <a:chOff x="473357" y="15080709"/>
            <a:chExt cx="12406754" cy="1447800"/>
          </a:xfrm>
        </p:grpSpPr>
        <p:sp>
          <p:nvSpPr>
            <p:cNvPr id="20" name="Rectangle 19">
              <a:extLst>
                <a:ext uri="{FF2B5EF4-FFF2-40B4-BE49-F238E27FC236}">
                  <a16:creationId xmlns:a16="http://schemas.microsoft.com/office/drawing/2014/main" id="{E123A627-A8DB-4E37-8E19-893CE97133FE}"/>
                </a:ext>
              </a:extLst>
            </p:cNvPr>
            <p:cNvSpPr/>
            <p:nvPr/>
          </p:nvSpPr>
          <p:spPr>
            <a:xfrm>
              <a:off x="473357" y="15269093"/>
              <a:ext cx="12344399" cy="999448"/>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72240"/>
                </a:solidFill>
              </a:endParaRPr>
            </a:p>
          </p:txBody>
        </p:sp>
        <p:sp>
          <p:nvSpPr>
            <p:cNvPr id="21" name="Title 1">
              <a:extLst>
                <a:ext uri="{FF2B5EF4-FFF2-40B4-BE49-F238E27FC236}">
                  <a16:creationId xmlns:a16="http://schemas.microsoft.com/office/drawing/2014/main" id="{5F896588-9C2B-43D4-80DF-56F1D80632E5}"/>
                </a:ext>
              </a:extLst>
            </p:cNvPr>
            <p:cNvSpPr txBox="1">
              <a:spLocks/>
            </p:cNvSpPr>
            <p:nvPr/>
          </p:nvSpPr>
          <p:spPr>
            <a:xfrm>
              <a:off x="535711" y="15080709"/>
              <a:ext cx="12344400" cy="1447800"/>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bg1"/>
                  </a:solidFill>
                  <a:latin typeface="Arial Bold"/>
                  <a:ea typeface="+mj-ea"/>
                  <a:cs typeface="Arial Bold"/>
                </a:rPr>
                <a:t>BACKGROUND</a:t>
              </a:r>
            </a:p>
          </p:txBody>
        </p:sp>
      </p:grpSp>
      <p:sp>
        <p:nvSpPr>
          <p:cNvPr id="22" name="TextBox 63">
            <a:extLst>
              <a:ext uri="{FF2B5EF4-FFF2-40B4-BE49-F238E27FC236}">
                <a16:creationId xmlns:a16="http://schemas.microsoft.com/office/drawing/2014/main" id="{89455009-713C-4C2B-882F-F8E8B81BE19A}"/>
              </a:ext>
            </a:extLst>
          </p:cNvPr>
          <p:cNvSpPr txBox="1">
            <a:spLocks noChangeArrowheads="1"/>
          </p:cNvSpPr>
          <p:nvPr/>
        </p:nvSpPr>
        <p:spPr bwMode="auto">
          <a:xfrm>
            <a:off x="560531" y="15311158"/>
            <a:ext cx="8226731" cy="44396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8600">
                <a:solidFill>
                  <a:schemeClr val="tx1"/>
                </a:solidFill>
                <a:latin typeface="Arial" charset="0"/>
                <a:ea typeface="ＭＳ Ｐゴシック" charset="-128"/>
              </a:defRPr>
            </a:lvl1pPr>
            <a:lvl2pPr marL="37931725" indent="-37474525" eaLnBrk="0" hangingPunct="0">
              <a:defRPr sz="8600">
                <a:solidFill>
                  <a:schemeClr val="tx1"/>
                </a:solidFill>
                <a:latin typeface="Arial" charset="0"/>
                <a:ea typeface="ＭＳ Ｐゴシック" charset="-128"/>
              </a:defRPr>
            </a:lvl2pPr>
            <a:lvl3pPr eaLnBrk="0" hangingPunct="0">
              <a:defRPr sz="8600">
                <a:solidFill>
                  <a:schemeClr val="tx1"/>
                </a:solidFill>
                <a:latin typeface="Arial" charset="0"/>
                <a:ea typeface="ＭＳ Ｐゴシック" charset="-128"/>
              </a:defRPr>
            </a:lvl3pPr>
            <a:lvl4pPr eaLnBrk="0" hangingPunct="0">
              <a:defRPr sz="8600">
                <a:solidFill>
                  <a:schemeClr val="tx1"/>
                </a:solidFill>
                <a:latin typeface="Arial" charset="0"/>
                <a:ea typeface="ＭＳ Ｐゴシック" charset="-128"/>
              </a:defRPr>
            </a:lvl4pPr>
            <a:lvl5pPr eaLnBrk="0" hangingPunct="0">
              <a:defRPr sz="8600">
                <a:solidFill>
                  <a:schemeClr val="tx1"/>
                </a:solidFill>
                <a:latin typeface="Arial" charset="0"/>
                <a:ea typeface="ＭＳ Ｐゴシック" charset="-128"/>
              </a:defRPr>
            </a:lvl5pPr>
            <a:lvl6pPr marL="457200" eaLnBrk="0" fontAlgn="base" hangingPunct="0">
              <a:spcBef>
                <a:spcPct val="0"/>
              </a:spcBef>
              <a:spcAft>
                <a:spcPct val="0"/>
              </a:spcAft>
              <a:defRPr sz="8600">
                <a:solidFill>
                  <a:schemeClr val="tx1"/>
                </a:solidFill>
                <a:latin typeface="Arial" charset="0"/>
                <a:ea typeface="ＭＳ Ｐゴシック" charset="-128"/>
              </a:defRPr>
            </a:lvl6pPr>
            <a:lvl7pPr marL="914400" eaLnBrk="0" fontAlgn="base" hangingPunct="0">
              <a:spcBef>
                <a:spcPct val="0"/>
              </a:spcBef>
              <a:spcAft>
                <a:spcPct val="0"/>
              </a:spcAft>
              <a:defRPr sz="8600">
                <a:solidFill>
                  <a:schemeClr val="tx1"/>
                </a:solidFill>
                <a:latin typeface="Arial" charset="0"/>
                <a:ea typeface="ＭＳ Ｐゴシック" charset="-128"/>
              </a:defRPr>
            </a:lvl7pPr>
            <a:lvl8pPr marL="1371600" eaLnBrk="0" fontAlgn="base" hangingPunct="0">
              <a:spcBef>
                <a:spcPct val="0"/>
              </a:spcBef>
              <a:spcAft>
                <a:spcPct val="0"/>
              </a:spcAft>
              <a:defRPr sz="8600">
                <a:solidFill>
                  <a:schemeClr val="tx1"/>
                </a:solidFill>
                <a:latin typeface="Arial" charset="0"/>
                <a:ea typeface="ＭＳ Ｐゴシック" charset="-128"/>
              </a:defRPr>
            </a:lvl8pPr>
            <a:lvl9pPr marL="1828800" eaLnBrk="0" fontAlgn="base" hangingPunct="0">
              <a:spcBef>
                <a:spcPct val="0"/>
              </a:spcBef>
              <a:spcAft>
                <a:spcPct val="0"/>
              </a:spcAft>
              <a:defRPr sz="8600">
                <a:solidFill>
                  <a:schemeClr val="tx1"/>
                </a:solidFill>
                <a:latin typeface="Arial" charset="0"/>
                <a:ea typeface="ＭＳ Ｐゴシック" charset="-128"/>
              </a:defRPr>
            </a:lvl9pPr>
          </a:lstStyle>
          <a:p>
            <a:pPr marL="457200" indent="-457200" eaLnBrk="1" hangingPunct="1">
              <a:spcAft>
                <a:spcPts val="500"/>
              </a:spcAft>
              <a:buFont typeface="Wingdings" panose="05000000000000000000" pitchFamily="2" charset="2"/>
              <a:buChar char="q"/>
            </a:pPr>
            <a:r>
              <a:rPr lang="en-US" sz="3000" dirty="0"/>
              <a:t>HIV viral suppression throughout pregnancy can prevent mother-to-child transmission (MTCT).</a:t>
            </a:r>
            <a:r>
              <a:rPr lang="en-US" sz="3000" baseline="30000" dirty="0"/>
              <a:t>1,2</a:t>
            </a:r>
            <a:endParaRPr lang="en-US" sz="3000" dirty="0"/>
          </a:p>
          <a:p>
            <a:pPr marL="457200" indent="-457200" eaLnBrk="1" hangingPunct="1">
              <a:spcAft>
                <a:spcPts val="500"/>
              </a:spcAft>
              <a:buFont typeface="Wingdings" panose="05000000000000000000" pitchFamily="2" charset="2"/>
              <a:buChar char="q"/>
            </a:pPr>
            <a:r>
              <a:rPr lang="en-US" sz="3000" dirty="0"/>
              <a:t>Many factors influence likelihood for adherence to antiretroviral therapy (ART).</a:t>
            </a:r>
            <a:r>
              <a:rPr lang="en-US" sz="3000" baseline="30000" dirty="0"/>
              <a:t>1-4</a:t>
            </a:r>
            <a:endParaRPr lang="en-US" sz="3000" dirty="0"/>
          </a:p>
          <a:p>
            <a:pPr marL="457200" indent="-457200" eaLnBrk="1" hangingPunct="1">
              <a:spcAft>
                <a:spcPts val="500"/>
              </a:spcAft>
              <a:buFont typeface="Wingdings" panose="05000000000000000000" pitchFamily="2" charset="2"/>
              <a:buChar char="q"/>
            </a:pPr>
            <a:r>
              <a:rPr lang="en-US" sz="3000" dirty="0"/>
              <a:t>Pregnancy represents a pivotal time during which women are more likely to engage and retain in care.</a:t>
            </a:r>
            <a:r>
              <a:rPr lang="en-US" sz="3000" baseline="30000" dirty="0"/>
              <a:t>5</a:t>
            </a:r>
          </a:p>
          <a:p>
            <a:pPr marL="457200" indent="-457200" eaLnBrk="1" hangingPunct="1">
              <a:spcAft>
                <a:spcPts val="500"/>
              </a:spcAft>
              <a:buFont typeface="Wingdings" panose="05000000000000000000" pitchFamily="2" charset="2"/>
              <a:buChar char="q"/>
            </a:pPr>
            <a:endParaRPr lang="en-US" sz="3000" dirty="0"/>
          </a:p>
        </p:txBody>
      </p:sp>
      <p:sp>
        <p:nvSpPr>
          <p:cNvPr id="24" name="TextBox 63">
            <a:extLst>
              <a:ext uri="{FF2B5EF4-FFF2-40B4-BE49-F238E27FC236}">
                <a16:creationId xmlns:a16="http://schemas.microsoft.com/office/drawing/2014/main" id="{59E4985D-4321-4A75-B6E5-3323CC720F53}"/>
              </a:ext>
            </a:extLst>
          </p:cNvPr>
          <p:cNvSpPr txBox="1">
            <a:spLocks noChangeArrowheads="1"/>
          </p:cNvSpPr>
          <p:nvPr/>
        </p:nvSpPr>
        <p:spPr bwMode="auto">
          <a:xfrm>
            <a:off x="560531" y="19202192"/>
            <a:ext cx="12374210" cy="59529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8600">
                <a:solidFill>
                  <a:schemeClr val="tx1"/>
                </a:solidFill>
                <a:latin typeface="Arial" charset="0"/>
                <a:ea typeface="ＭＳ Ｐゴシック" charset="-128"/>
              </a:defRPr>
            </a:lvl1pPr>
            <a:lvl2pPr marL="37931725" indent="-37474525" eaLnBrk="0" hangingPunct="0">
              <a:defRPr sz="8600">
                <a:solidFill>
                  <a:schemeClr val="tx1"/>
                </a:solidFill>
                <a:latin typeface="Arial" charset="0"/>
                <a:ea typeface="ＭＳ Ｐゴシック" charset="-128"/>
              </a:defRPr>
            </a:lvl2pPr>
            <a:lvl3pPr eaLnBrk="0" hangingPunct="0">
              <a:defRPr sz="8600">
                <a:solidFill>
                  <a:schemeClr val="tx1"/>
                </a:solidFill>
                <a:latin typeface="Arial" charset="0"/>
                <a:ea typeface="ＭＳ Ｐゴシック" charset="-128"/>
              </a:defRPr>
            </a:lvl3pPr>
            <a:lvl4pPr eaLnBrk="0" hangingPunct="0">
              <a:defRPr sz="8600">
                <a:solidFill>
                  <a:schemeClr val="tx1"/>
                </a:solidFill>
                <a:latin typeface="Arial" charset="0"/>
                <a:ea typeface="ＭＳ Ｐゴシック" charset="-128"/>
              </a:defRPr>
            </a:lvl4pPr>
            <a:lvl5pPr eaLnBrk="0" hangingPunct="0">
              <a:defRPr sz="8600">
                <a:solidFill>
                  <a:schemeClr val="tx1"/>
                </a:solidFill>
                <a:latin typeface="Arial" charset="0"/>
                <a:ea typeface="ＭＳ Ｐゴシック" charset="-128"/>
              </a:defRPr>
            </a:lvl5pPr>
            <a:lvl6pPr marL="457200" eaLnBrk="0" fontAlgn="base" hangingPunct="0">
              <a:spcBef>
                <a:spcPct val="0"/>
              </a:spcBef>
              <a:spcAft>
                <a:spcPct val="0"/>
              </a:spcAft>
              <a:defRPr sz="8600">
                <a:solidFill>
                  <a:schemeClr val="tx1"/>
                </a:solidFill>
                <a:latin typeface="Arial" charset="0"/>
                <a:ea typeface="ＭＳ Ｐゴシック" charset="-128"/>
              </a:defRPr>
            </a:lvl6pPr>
            <a:lvl7pPr marL="914400" eaLnBrk="0" fontAlgn="base" hangingPunct="0">
              <a:spcBef>
                <a:spcPct val="0"/>
              </a:spcBef>
              <a:spcAft>
                <a:spcPct val="0"/>
              </a:spcAft>
              <a:defRPr sz="8600">
                <a:solidFill>
                  <a:schemeClr val="tx1"/>
                </a:solidFill>
                <a:latin typeface="Arial" charset="0"/>
                <a:ea typeface="ＭＳ Ｐゴシック" charset="-128"/>
              </a:defRPr>
            </a:lvl7pPr>
            <a:lvl8pPr marL="1371600" eaLnBrk="0" fontAlgn="base" hangingPunct="0">
              <a:spcBef>
                <a:spcPct val="0"/>
              </a:spcBef>
              <a:spcAft>
                <a:spcPct val="0"/>
              </a:spcAft>
              <a:defRPr sz="8600">
                <a:solidFill>
                  <a:schemeClr val="tx1"/>
                </a:solidFill>
                <a:latin typeface="Arial" charset="0"/>
                <a:ea typeface="ＭＳ Ｐゴシック" charset="-128"/>
              </a:defRPr>
            </a:lvl8pPr>
            <a:lvl9pPr marL="1828800" eaLnBrk="0" fontAlgn="base" hangingPunct="0">
              <a:spcBef>
                <a:spcPct val="0"/>
              </a:spcBef>
              <a:spcAft>
                <a:spcPct val="0"/>
              </a:spcAft>
              <a:defRPr sz="8600">
                <a:solidFill>
                  <a:schemeClr val="tx1"/>
                </a:solidFill>
                <a:latin typeface="Arial" charset="0"/>
                <a:ea typeface="ＭＳ Ｐゴシック" charset="-128"/>
              </a:defRPr>
            </a:lvl9pPr>
          </a:lstStyle>
          <a:p>
            <a:pPr marL="457200" indent="-457200" eaLnBrk="1" hangingPunct="1">
              <a:spcAft>
                <a:spcPts val="500"/>
              </a:spcAft>
              <a:buFont typeface="Wingdings" panose="05000000000000000000" pitchFamily="2" charset="2"/>
              <a:buChar char="q"/>
            </a:pPr>
            <a:r>
              <a:rPr lang="en-US" sz="3000" dirty="0"/>
              <a:t>Despite this, social determinants of health may be exacerbated during pregnancy.</a:t>
            </a:r>
            <a:r>
              <a:rPr lang="en-US" sz="3000" baseline="30000" dirty="0"/>
              <a:t>1,3</a:t>
            </a:r>
          </a:p>
          <a:p>
            <a:pPr marL="457200" indent="-457200" eaLnBrk="1" hangingPunct="1">
              <a:spcAft>
                <a:spcPts val="500"/>
              </a:spcAft>
              <a:buFont typeface="Wingdings" panose="05000000000000000000" pitchFamily="2" charset="2"/>
              <a:buChar char="q"/>
            </a:pPr>
            <a:r>
              <a:rPr lang="en-US" sz="3000" dirty="0"/>
              <a:t>Strategies to optimize care delivery during pregnancy are critical to ensure health of mother and unborn child.</a:t>
            </a:r>
          </a:p>
          <a:p>
            <a:pPr marL="457200" indent="-457200" eaLnBrk="1" hangingPunct="1">
              <a:spcAft>
                <a:spcPts val="500"/>
              </a:spcAft>
              <a:buFont typeface="Wingdings" panose="05000000000000000000" pitchFamily="2" charset="2"/>
              <a:buChar char="q"/>
            </a:pPr>
            <a:r>
              <a:rPr lang="en-US" sz="3000" dirty="0"/>
              <a:t>Integration of multidisciplinary care services can help pregnant women optimally receive care during this stressful period.</a:t>
            </a:r>
          </a:p>
          <a:p>
            <a:pPr marL="457200" indent="-457200" eaLnBrk="1" hangingPunct="1">
              <a:spcAft>
                <a:spcPts val="500"/>
              </a:spcAft>
              <a:buFont typeface="Wingdings" panose="05000000000000000000" pitchFamily="2" charset="2"/>
              <a:buChar char="q"/>
            </a:pPr>
            <a:r>
              <a:rPr lang="en-US" sz="3000" b="1" u="sng" dirty="0"/>
              <a:t>OBJECTIVES</a:t>
            </a:r>
            <a:r>
              <a:rPr lang="en-US" sz="3000" dirty="0"/>
              <a:t>: </a:t>
            </a:r>
          </a:p>
          <a:p>
            <a:pPr marL="914400" indent="-457200" eaLnBrk="1" hangingPunct="1">
              <a:spcAft>
                <a:spcPts val="500"/>
              </a:spcAft>
              <a:buFont typeface="Wingdings" panose="05000000000000000000" pitchFamily="2" charset="2"/>
              <a:buChar char="v"/>
            </a:pPr>
            <a:r>
              <a:rPr lang="en-US" sz="3000" dirty="0"/>
              <a:t>To evaluate trends in HIV viral suppression during and after pregnancy among women receiving integrated HIV and obstetric care.</a:t>
            </a:r>
          </a:p>
          <a:p>
            <a:pPr marL="914400" indent="-457200" eaLnBrk="1" hangingPunct="1">
              <a:spcAft>
                <a:spcPts val="500"/>
              </a:spcAft>
              <a:buFont typeface="Wingdings" panose="05000000000000000000" pitchFamily="2" charset="2"/>
              <a:buChar char="v"/>
            </a:pPr>
            <a:r>
              <a:rPr lang="en-US" sz="3000" dirty="0"/>
              <a:t>To identify factors associated with viral suppression at delivery and postpartum</a:t>
            </a:r>
          </a:p>
        </p:txBody>
      </p:sp>
      <p:grpSp>
        <p:nvGrpSpPr>
          <p:cNvPr id="42" name="Group 41">
            <a:extLst>
              <a:ext uri="{FF2B5EF4-FFF2-40B4-BE49-F238E27FC236}">
                <a16:creationId xmlns:a16="http://schemas.microsoft.com/office/drawing/2014/main" id="{D231E0A3-09F2-4FEC-B3D9-8BA08662563F}"/>
              </a:ext>
            </a:extLst>
          </p:cNvPr>
          <p:cNvGrpSpPr/>
          <p:nvPr/>
        </p:nvGrpSpPr>
        <p:grpSpPr>
          <a:xfrm>
            <a:off x="529443" y="4405197"/>
            <a:ext cx="12353924" cy="1448917"/>
            <a:chOff x="369801" y="4388048"/>
            <a:chExt cx="12353924" cy="1448917"/>
          </a:xfrm>
        </p:grpSpPr>
        <p:sp>
          <p:nvSpPr>
            <p:cNvPr id="17" name="Rectangle 16">
              <a:extLst>
                <a:ext uri="{FF2B5EF4-FFF2-40B4-BE49-F238E27FC236}">
                  <a16:creationId xmlns:a16="http://schemas.microsoft.com/office/drawing/2014/main" id="{4A2EE362-9531-48D0-AE81-0DBCE961392E}"/>
                </a:ext>
              </a:extLst>
            </p:cNvPr>
            <p:cNvSpPr/>
            <p:nvPr/>
          </p:nvSpPr>
          <p:spPr>
            <a:xfrm>
              <a:off x="374564" y="4612782"/>
              <a:ext cx="12344399" cy="999448"/>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a:extLst>
                <a:ext uri="{FF2B5EF4-FFF2-40B4-BE49-F238E27FC236}">
                  <a16:creationId xmlns:a16="http://schemas.microsoft.com/office/drawing/2014/main" id="{FFFF825E-C20A-424A-92AE-8CC4A73F1099}"/>
                </a:ext>
              </a:extLst>
            </p:cNvPr>
            <p:cNvSpPr txBox="1">
              <a:spLocks/>
            </p:cNvSpPr>
            <p:nvPr/>
          </p:nvSpPr>
          <p:spPr>
            <a:xfrm>
              <a:off x="369801" y="4388048"/>
              <a:ext cx="12353924" cy="1448917"/>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bg1"/>
                  </a:solidFill>
                  <a:latin typeface="Arial Bold"/>
                  <a:ea typeface="+mj-ea"/>
                  <a:cs typeface="Arial Bold"/>
                </a:rPr>
                <a:t>ABSTRACT</a:t>
              </a:r>
            </a:p>
          </p:txBody>
        </p:sp>
      </p:grpSp>
      <p:pic>
        <p:nvPicPr>
          <p:cNvPr id="4" name="Picture 3">
            <a:extLst>
              <a:ext uri="{FF2B5EF4-FFF2-40B4-BE49-F238E27FC236}">
                <a16:creationId xmlns:a16="http://schemas.microsoft.com/office/drawing/2014/main" id="{BE9BE12A-21CC-4C4A-8801-32988C8E5008}"/>
              </a:ext>
            </a:extLst>
          </p:cNvPr>
          <p:cNvPicPr>
            <a:picLocks noChangeAspect="1"/>
          </p:cNvPicPr>
          <p:nvPr/>
        </p:nvPicPr>
        <p:blipFill rotWithShape="1">
          <a:blip r:embed="rId4"/>
          <a:srcRect b="-11205"/>
          <a:stretch/>
        </p:blipFill>
        <p:spPr>
          <a:xfrm>
            <a:off x="661610" y="977400"/>
            <a:ext cx="9408058" cy="2324941"/>
          </a:xfrm>
          <a:prstGeom prst="rect">
            <a:avLst/>
          </a:prstGeom>
        </p:spPr>
      </p:pic>
      <p:graphicFrame>
        <p:nvGraphicFramePr>
          <p:cNvPr id="8" name="Table 7">
            <a:extLst>
              <a:ext uri="{FF2B5EF4-FFF2-40B4-BE49-F238E27FC236}">
                <a16:creationId xmlns:a16="http://schemas.microsoft.com/office/drawing/2014/main" id="{9713F685-29EB-4A05-993C-17D36F3E689B}"/>
              </a:ext>
            </a:extLst>
          </p:cNvPr>
          <p:cNvGraphicFramePr>
            <a:graphicFrameLocks noGrp="1"/>
          </p:cNvGraphicFramePr>
          <p:nvPr>
            <p:extLst>
              <p:ext uri="{D42A27DB-BD31-4B8C-83A1-F6EECF244321}">
                <p14:modId xmlns:p14="http://schemas.microsoft.com/office/powerpoint/2010/main" val="2125060668"/>
              </p:ext>
            </p:extLst>
          </p:nvPr>
        </p:nvGraphicFramePr>
        <p:xfrm>
          <a:off x="15130996" y="21669581"/>
          <a:ext cx="12871675" cy="7131089"/>
        </p:xfrm>
        <a:graphic>
          <a:graphicData uri="http://schemas.openxmlformats.org/drawingml/2006/table">
            <a:tbl>
              <a:tblPr firstRow="1" firstCol="1" bandRow="1">
                <a:tableStyleId>{FABFCF23-3B69-468F-B69F-88F6DE6A72F2}</a:tableStyleId>
              </a:tblPr>
              <a:tblGrid>
                <a:gridCol w="1769401">
                  <a:extLst>
                    <a:ext uri="{9D8B030D-6E8A-4147-A177-3AD203B41FA5}">
                      <a16:colId xmlns:a16="http://schemas.microsoft.com/office/drawing/2014/main" val="4119504967"/>
                    </a:ext>
                  </a:extLst>
                </a:gridCol>
                <a:gridCol w="1784113">
                  <a:extLst>
                    <a:ext uri="{9D8B030D-6E8A-4147-A177-3AD203B41FA5}">
                      <a16:colId xmlns:a16="http://schemas.microsoft.com/office/drawing/2014/main" val="2546519961"/>
                    </a:ext>
                  </a:extLst>
                </a:gridCol>
                <a:gridCol w="1953134">
                  <a:extLst>
                    <a:ext uri="{9D8B030D-6E8A-4147-A177-3AD203B41FA5}">
                      <a16:colId xmlns:a16="http://schemas.microsoft.com/office/drawing/2014/main" val="3749630048"/>
                    </a:ext>
                  </a:extLst>
                </a:gridCol>
                <a:gridCol w="1299041">
                  <a:extLst>
                    <a:ext uri="{9D8B030D-6E8A-4147-A177-3AD203B41FA5}">
                      <a16:colId xmlns:a16="http://schemas.microsoft.com/office/drawing/2014/main" val="3817499967"/>
                    </a:ext>
                  </a:extLst>
                </a:gridCol>
                <a:gridCol w="2131628">
                  <a:extLst>
                    <a:ext uri="{9D8B030D-6E8A-4147-A177-3AD203B41FA5}">
                      <a16:colId xmlns:a16="http://schemas.microsoft.com/office/drawing/2014/main" val="675361109"/>
                    </a:ext>
                  </a:extLst>
                </a:gridCol>
                <a:gridCol w="1854092">
                  <a:extLst>
                    <a:ext uri="{9D8B030D-6E8A-4147-A177-3AD203B41FA5}">
                      <a16:colId xmlns:a16="http://schemas.microsoft.com/office/drawing/2014/main" val="3078010502"/>
                    </a:ext>
                  </a:extLst>
                </a:gridCol>
                <a:gridCol w="2080266">
                  <a:extLst>
                    <a:ext uri="{9D8B030D-6E8A-4147-A177-3AD203B41FA5}">
                      <a16:colId xmlns:a16="http://schemas.microsoft.com/office/drawing/2014/main" val="2671802776"/>
                    </a:ext>
                  </a:extLst>
                </a:gridCol>
              </a:tblGrid>
              <a:tr h="1848143">
                <a:tc gridSpan="3">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Viral Load Suppression At:</a:t>
                      </a:r>
                    </a:p>
                    <a:p>
                      <a:pPr marL="0" marR="0" algn="ctr">
                        <a:lnSpc>
                          <a:spcPct val="107000"/>
                        </a:lnSpc>
                        <a:spcBef>
                          <a:spcPts val="0"/>
                        </a:spcBef>
                        <a:spcAft>
                          <a:spcPts val="0"/>
                        </a:spcAft>
                      </a:pPr>
                      <a:endParaRPr lang="en-US" sz="1600" dirty="0">
                        <a:effectLst/>
                        <a:latin typeface="Arial" panose="020B0604020202020204" pitchFamily="34" charset="0"/>
                        <a:cs typeface="Arial" panose="020B0604020202020204" pitchFamily="34" charset="0"/>
                      </a:endParaRPr>
                    </a:p>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Pregnancy                Delivery                   9-12 Months Conception                                               Postpartum</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98738" marR="198738" marT="99369" marB="99369" anchor="ctr">
                    <a:lnB w="12700" cmpd="sng">
                      <a:noFill/>
                    </a:lnB>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Overall* (N=270)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B w="12700" cmpd="sng">
                      <a:noFill/>
                    </a:lnB>
                  </a:tcPr>
                </a:tc>
                <a:tc>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New HIV Diagnosis </a:t>
                      </a:r>
                    </a:p>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p>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First Pregnancy with HIV (n=69)</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B w="12700" cmpd="sng">
                      <a:noFill/>
                    </a:lnB>
                  </a:tcPr>
                </a:tc>
                <a:tc gridSpan="2">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Established HIV </a:t>
                      </a:r>
                    </a:p>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Diagnosis </a:t>
                      </a:r>
                    </a:p>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p>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First Pregnancy              Subsequent         with HIV, (n=109)   Pregnancy (n=91)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98738" marR="198738" marT="99369" marB="99369" anchor="ctr">
                    <a:lnB w="12700" cmpd="sng">
                      <a:noFill/>
                    </a:lnB>
                  </a:tcPr>
                </a:tc>
                <a:tc hMerge="1">
                  <a:txBody>
                    <a:bodyPr/>
                    <a:lstStyle/>
                    <a:p>
                      <a:endParaRPr lang="en-US"/>
                    </a:p>
                  </a:txBody>
                  <a:tcPr/>
                </a:tc>
                <a:extLst>
                  <a:ext uri="{0D108BD9-81ED-4DB2-BD59-A6C34878D82A}">
                    <a16:rowId xmlns:a16="http://schemas.microsoft.com/office/drawing/2014/main" val="2901491096"/>
                  </a:ext>
                </a:extLst>
              </a:tr>
              <a:tr h="516330">
                <a:tc>
                  <a:txBody>
                    <a:bodyPr/>
                    <a:lstStyle/>
                    <a:p>
                      <a:pPr marL="0" marR="0" algn="ctr">
                        <a:lnSpc>
                          <a:spcPct val="107000"/>
                        </a:lnSpc>
                        <a:spcBef>
                          <a:spcPts val="200"/>
                        </a:spcBef>
                        <a:spcAft>
                          <a:spcPts val="200"/>
                        </a:spcAft>
                      </a:pPr>
                      <a:r>
                        <a:rPr lang="en-US" sz="1800" b="1" dirty="0">
                          <a:solidFill>
                            <a:srgbClr val="00B050"/>
                          </a:solidFill>
                          <a:effectLst/>
                          <a:latin typeface="Arial" panose="020B0604020202020204" pitchFamily="34" charset="0"/>
                          <a:cs typeface="Arial" panose="020B0604020202020204" pitchFamily="34" charset="0"/>
                        </a:rPr>
                        <a:t>Suppressed</a:t>
                      </a:r>
                      <a:endPar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00B050"/>
                          </a:solidFill>
                          <a:effectLst/>
                          <a:latin typeface="Arial" panose="020B0604020202020204" pitchFamily="34" charset="0"/>
                          <a:cs typeface="Arial" panose="020B0604020202020204" pitchFamily="34" charset="0"/>
                        </a:rPr>
                        <a:t>Suppressed</a:t>
                      </a:r>
                      <a:endPar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00B050"/>
                          </a:solidFill>
                          <a:effectLst/>
                          <a:latin typeface="Arial" panose="020B0604020202020204" pitchFamily="34" charset="0"/>
                          <a:cs typeface="Arial" panose="020B0604020202020204" pitchFamily="34" charset="0"/>
                        </a:rPr>
                        <a:t>Suppressed</a:t>
                      </a:r>
                      <a:endPar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83 (30.7%)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1 (1.4%)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38 (34.9%)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44 (48.4%)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89336673"/>
                  </a:ext>
                </a:extLst>
              </a:tr>
              <a:tr h="516330">
                <a:tc>
                  <a:txBody>
                    <a:bodyPr/>
                    <a:lstStyle/>
                    <a:p>
                      <a:pPr marL="0" marR="0" algn="ctr">
                        <a:lnSpc>
                          <a:spcPct val="107000"/>
                        </a:lnSpc>
                        <a:spcBef>
                          <a:spcPts val="200"/>
                        </a:spcBef>
                        <a:spcAft>
                          <a:spcPts val="200"/>
                        </a:spcAft>
                      </a:pPr>
                      <a:r>
                        <a:rPr lang="en-US" sz="1800" b="1" dirty="0">
                          <a:solidFill>
                            <a:srgbClr val="00B050"/>
                          </a:solidFill>
                          <a:effectLst/>
                          <a:latin typeface="Arial" panose="020B0604020202020204" pitchFamily="34" charset="0"/>
                          <a:cs typeface="Arial" panose="020B0604020202020204" pitchFamily="34" charset="0"/>
                        </a:rPr>
                        <a:t>Suppressed</a:t>
                      </a:r>
                      <a:endPar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00B050"/>
                          </a:solidFill>
                          <a:effectLst/>
                          <a:latin typeface="Arial" panose="020B0604020202020204" pitchFamily="34" charset="0"/>
                          <a:cs typeface="Arial" panose="020B0604020202020204" pitchFamily="34" charset="0"/>
                        </a:rPr>
                        <a:t>Suppressed</a:t>
                      </a:r>
                      <a:endPar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10 (3.7%)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1 (1.4%)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4 (3.7%)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5 (5.5%)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1032350"/>
                  </a:ext>
                </a:extLst>
              </a:tr>
              <a:tr h="516330">
                <a:tc>
                  <a:txBody>
                    <a:bodyPr/>
                    <a:lstStyle/>
                    <a:p>
                      <a:pPr marL="0" marR="0" algn="ctr">
                        <a:lnSpc>
                          <a:spcPct val="107000"/>
                        </a:lnSpc>
                        <a:spcBef>
                          <a:spcPts val="200"/>
                        </a:spcBef>
                        <a:spcAft>
                          <a:spcPts val="200"/>
                        </a:spcAft>
                      </a:pPr>
                      <a:r>
                        <a:rPr lang="en-US" sz="1800" b="1" dirty="0">
                          <a:solidFill>
                            <a:srgbClr val="00B050"/>
                          </a:solidFill>
                          <a:effectLst/>
                          <a:latin typeface="Arial" panose="020B0604020202020204" pitchFamily="34" charset="0"/>
                          <a:cs typeface="Arial" panose="020B0604020202020204" pitchFamily="34" charset="0"/>
                        </a:rPr>
                        <a:t>Suppressed</a:t>
                      </a:r>
                      <a:endPar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solidFill>
                            <a:srgbClr val="00B050"/>
                          </a:solidFill>
                          <a:effectLst/>
                          <a:latin typeface="Arial" panose="020B0604020202020204" pitchFamily="34" charset="0"/>
                          <a:cs typeface="Arial" panose="020B0604020202020204" pitchFamily="34" charset="0"/>
                        </a:rPr>
                        <a:t>Suppressed</a:t>
                      </a:r>
                      <a:endParaRPr lang="en-US" sz="1800" b="0"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0 (0%)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0 (0%)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0 (0%)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0 (0%)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15602474"/>
                  </a:ext>
                </a:extLst>
              </a:tr>
              <a:tr h="516330">
                <a:tc>
                  <a:txBody>
                    <a:bodyPr/>
                    <a:lstStyle/>
                    <a:p>
                      <a:pPr marL="0" marR="0" algn="ctr">
                        <a:lnSpc>
                          <a:spcPct val="107000"/>
                        </a:lnSpc>
                        <a:spcBef>
                          <a:spcPts val="200"/>
                        </a:spcBef>
                        <a:spcAft>
                          <a:spcPts val="200"/>
                        </a:spcAft>
                      </a:pPr>
                      <a:r>
                        <a:rPr lang="en-US" sz="1800" b="1" dirty="0">
                          <a:solidFill>
                            <a:srgbClr val="00B050"/>
                          </a:solidFill>
                          <a:effectLst/>
                          <a:latin typeface="Arial" panose="020B0604020202020204" pitchFamily="34" charset="0"/>
                          <a:cs typeface="Arial" panose="020B0604020202020204" pitchFamily="34" charset="0"/>
                        </a:rPr>
                        <a:t>Suppressed</a:t>
                      </a:r>
                      <a:endPar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3 (1.1%)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a:effectLst/>
                          <a:latin typeface="Arial" panose="020B0604020202020204" pitchFamily="34" charset="0"/>
                          <a:cs typeface="Arial" panose="020B0604020202020204" pitchFamily="34" charset="0"/>
                        </a:rPr>
                        <a:t>0 (0%)</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1 (0.9%)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2 (2.2%)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97741067"/>
                  </a:ext>
                </a:extLst>
              </a:tr>
              <a:tr h="516330">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00B050"/>
                          </a:solidFill>
                          <a:effectLst/>
                          <a:latin typeface="Arial" panose="020B0604020202020204" pitchFamily="34" charset="0"/>
                          <a:cs typeface="Arial" panose="020B0604020202020204" pitchFamily="34" charset="0"/>
                        </a:rPr>
                        <a:t>Suppressed</a:t>
                      </a:r>
                      <a:endPar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00B050"/>
                          </a:solidFill>
                          <a:effectLst/>
                          <a:latin typeface="Arial" panose="020B0604020202020204" pitchFamily="34" charset="0"/>
                          <a:cs typeface="Arial" panose="020B0604020202020204" pitchFamily="34" charset="0"/>
                        </a:rPr>
                        <a:t>Suppressed</a:t>
                      </a:r>
                      <a:endPar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53 (19.6%)</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a:effectLst/>
                          <a:latin typeface="Arial" panose="020B0604020202020204" pitchFamily="34" charset="0"/>
                          <a:cs typeface="Arial" panose="020B0604020202020204" pitchFamily="34" charset="0"/>
                        </a:rPr>
                        <a:t>24 (34.8%)</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20 (18.3%)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9 (9.9%)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67648650"/>
                  </a:ext>
                </a:extLst>
              </a:tr>
              <a:tr h="516330">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00B050"/>
                          </a:solidFill>
                          <a:effectLst/>
                          <a:latin typeface="Arial" panose="020B0604020202020204" pitchFamily="34" charset="0"/>
                          <a:cs typeface="Arial" panose="020B0604020202020204" pitchFamily="34" charset="0"/>
                        </a:rPr>
                        <a:t>Suppressed</a:t>
                      </a:r>
                      <a:endPar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34 (12.6%)</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a:effectLst/>
                          <a:latin typeface="Arial" panose="020B0604020202020204" pitchFamily="34" charset="0"/>
                          <a:cs typeface="Arial" panose="020B0604020202020204" pitchFamily="34" charset="0"/>
                        </a:rPr>
                        <a:t>12 (17.4%)</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15 (13.8%)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7 (7.7%)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86429421"/>
                  </a:ext>
                </a:extLst>
              </a:tr>
              <a:tr h="516330">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00B050"/>
                          </a:solidFill>
                          <a:effectLst/>
                          <a:latin typeface="Arial" panose="020B0604020202020204" pitchFamily="34" charset="0"/>
                          <a:cs typeface="Arial" panose="020B0604020202020204" pitchFamily="34" charset="0"/>
                        </a:rPr>
                        <a:t>Suppressed</a:t>
                      </a:r>
                      <a:endParaRPr lang="en-US" sz="18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a:effectLst/>
                          <a:latin typeface="Arial" panose="020B0604020202020204" pitchFamily="34" charset="0"/>
                          <a:cs typeface="Arial" panose="020B0604020202020204" pitchFamily="34" charset="0"/>
                        </a:rPr>
                        <a:t>5 (1.9%)</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a:effectLst/>
                          <a:latin typeface="Arial" panose="020B0604020202020204" pitchFamily="34" charset="0"/>
                          <a:cs typeface="Arial" panose="020B0604020202020204" pitchFamily="34" charset="0"/>
                        </a:rPr>
                        <a:t>3 (4.3%)</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1 (0.9%)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1 (1.1%)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48963986"/>
                  </a:ext>
                </a:extLst>
              </a:tr>
              <a:tr h="516330">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b="1" dirty="0">
                          <a:solidFill>
                            <a:srgbClr val="FF0000"/>
                          </a:solidFill>
                          <a:effectLst/>
                          <a:latin typeface="Arial" panose="020B0604020202020204" pitchFamily="34" charset="0"/>
                          <a:cs typeface="Arial" panose="020B0604020202020204" pitchFamily="34" charset="0"/>
                        </a:rPr>
                        <a:t>Not Suppressed</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a:effectLst/>
                          <a:latin typeface="Arial" panose="020B0604020202020204" pitchFamily="34" charset="0"/>
                          <a:cs typeface="Arial" panose="020B0604020202020204" pitchFamily="34" charset="0"/>
                        </a:rPr>
                        <a:t>18 (6.7%)</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a:effectLst/>
                          <a:latin typeface="Arial" panose="020B0604020202020204" pitchFamily="34" charset="0"/>
                          <a:cs typeface="Arial" panose="020B0604020202020204" pitchFamily="34" charset="0"/>
                        </a:rPr>
                        <a:t>5 (7.2%)</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4 (3.7%)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9 (9.9%)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78515249"/>
                  </a:ext>
                </a:extLst>
              </a:tr>
              <a:tr h="0">
                <a:tc gridSpan="3">
                  <a:txBody>
                    <a:bodyPr/>
                    <a:lstStyle/>
                    <a:p>
                      <a:pPr marL="0" marR="0" algn="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Missing ≥ 1 data point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98738" marR="198738" marT="99369" marB="99369"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200"/>
                        </a:spcBef>
                        <a:spcAft>
                          <a:spcPts val="200"/>
                        </a:spcAft>
                      </a:pPr>
                      <a:r>
                        <a:rPr lang="en-US" sz="1800">
                          <a:effectLst/>
                          <a:latin typeface="Arial" panose="020B0604020202020204" pitchFamily="34" charset="0"/>
                          <a:cs typeface="Arial" panose="020B0604020202020204" pitchFamily="34" charset="0"/>
                        </a:rPr>
                        <a:t>64 (23.7%)</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a:effectLst/>
                          <a:latin typeface="Arial" panose="020B0604020202020204" pitchFamily="34" charset="0"/>
                          <a:cs typeface="Arial" panose="020B0604020202020204" pitchFamily="34" charset="0"/>
                        </a:rPr>
                        <a:t>23 (33.3%)</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26 (23.9%)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1800" dirty="0">
                          <a:effectLst/>
                          <a:latin typeface="Arial" panose="020B0604020202020204" pitchFamily="34" charset="0"/>
                          <a:cs typeface="Arial" panose="020B0604020202020204" pitchFamily="34" charset="0"/>
                        </a:rPr>
                        <a:t>14 (15.4%)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149054" marR="149054" marT="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4819480"/>
                  </a:ext>
                </a:extLst>
              </a:tr>
            </a:tbl>
          </a:graphicData>
        </a:graphic>
      </p:graphicFrame>
      <p:grpSp>
        <p:nvGrpSpPr>
          <p:cNvPr id="10" name="Group 9">
            <a:extLst>
              <a:ext uri="{FF2B5EF4-FFF2-40B4-BE49-F238E27FC236}">
                <a16:creationId xmlns:a16="http://schemas.microsoft.com/office/drawing/2014/main" id="{A327D4DA-36D0-4843-92D8-2F73F0253B5A}"/>
              </a:ext>
            </a:extLst>
          </p:cNvPr>
          <p:cNvGrpSpPr/>
          <p:nvPr/>
        </p:nvGrpSpPr>
        <p:grpSpPr>
          <a:xfrm>
            <a:off x="15136160" y="4405197"/>
            <a:ext cx="12871674" cy="1448917"/>
            <a:chOff x="15474726" y="9765706"/>
            <a:chExt cx="12871674" cy="1448917"/>
          </a:xfrm>
        </p:grpSpPr>
        <p:sp>
          <p:nvSpPr>
            <p:cNvPr id="27" name="Rectangle 26">
              <a:extLst>
                <a:ext uri="{FF2B5EF4-FFF2-40B4-BE49-F238E27FC236}">
                  <a16:creationId xmlns:a16="http://schemas.microsoft.com/office/drawing/2014/main" id="{4970D1B8-7BC2-4238-B2D7-BCE13BEDE158}"/>
                </a:ext>
              </a:extLst>
            </p:cNvPr>
            <p:cNvSpPr/>
            <p:nvPr/>
          </p:nvSpPr>
          <p:spPr>
            <a:xfrm>
              <a:off x="15479488" y="9951916"/>
              <a:ext cx="12861749" cy="999448"/>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itle 1">
              <a:extLst>
                <a:ext uri="{FF2B5EF4-FFF2-40B4-BE49-F238E27FC236}">
                  <a16:creationId xmlns:a16="http://schemas.microsoft.com/office/drawing/2014/main" id="{51AE72F1-D503-4D12-AF59-6CEA6722B85C}"/>
                </a:ext>
              </a:extLst>
            </p:cNvPr>
            <p:cNvSpPr txBox="1">
              <a:spLocks/>
            </p:cNvSpPr>
            <p:nvPr/>
          </p:nvSpPr>
          <p:spPr>
            <a:xfrm>
              <a:off x="15474726" y="9765706"/>
              <a:ext cx="12871674" cy="1448917"/>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bg1"/>
                  </a:solidFill>
                  <a:latin typeface="Arial Bold"/>
                  <a:ea typeface="+mj-ea"/>
                  <a:cs typeface="Arial Bold"/>
                </a:rPr>
                <a:t>METHODS</a:t>
              </a:r>
            </a:p>
          </p:txBody>
        </p:sp>
      </p:grpSp>
      <p:grpSp>
        <p:nvGrpSpPr>
          <p:cNvPr id="44" name="Group 43">
            <a:extLst>
              <a:ext uri="{FF2B5EF4-FFF2-40B4-BE49-F238E27FC236}">
                <a16:creationId xmlns:a16="http://schemas.microsoft.com/office/drawing/2014/main" id="{3DD5C413-2658-44D8-9B60-A680DE1DE05D}"/>
              </a:ext>
            </a:extLst>
          </p:cNvPr>
          <p:cNvGrpSpPr/>
          <p:nvPr/>
        </p:nvGrpSpPr>
        <p:grpSpPr>
          <a:xfrm>
            <a:off x="15136160" y="13870101"/>
            <a:ext cx="12871674" cy="1448917"/>
            <a:chOff x="15469563" y="25470964"/>
            <a:chExt cx="12871674" cy="1448917"/>
          </a:xfrm>
        </p:grpSpPr>
        <p:sp>
          <p:nvSpPr>
            <p:cNvPr id="29" name="Rectangle 28">
              <a:extLst>
                <a:ext uri="{FF2B5EF4-FFF2-40B4-BE49-F238E27FC236}">
                  <a16:creationId xmlns:a16="http://schemas.microsoft.com/office/drawing/2014/main" id="{654B6C1B-A53E-4AE0-B1F0-E87C506D3050}"/>
                </a:ext>
              </a:extLst>
            </p:cNvPr>
            <p:cNvSpPr/>
            <p:nvPr/>
          </p:nvSpPr>
          <p:spPr>
            <a:xfrm>
              <a:off x="15474325" y="25657174"/>
              <a:ext cx="12861749" cy="999448"/>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itle 1">
              <a:extLst>
                <a:ext uri="{FF2B5EF4-FFF2-40B4-BE49-F238E27FC236}">
                  <a16:creationId xmlns:a16="http://schemas.microsoft.com/office/drawing/2014/main" id="{98BBB72C-9BC7-4B6C-B678-8249A5CC6ED0}"/>
                </a:ext>
              </a:extLst>
            </p:cNvPr>
            <p:cNvSpPr txBox="1">
              <a:spLocks/>
            </p:cNvSpPr>
            <p:nvPr/>
          </p:nvSpPr>
          <p:spPr>
            <a:xfrm>
              <a:off x="15469563" y="25470964"/>
              <a:ext cx="12871674" cy="1448917"/>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bg1"/>
                  </a:solidFill>
                  <a:latin typeface="Arial Bold"/>
                  <a:ea typeface="+mj-ea"/>
                  <a:cs typeface="Arial Bold"/>
                </a:rPr>
                <a:t>RESULTS</a:t>
              </a:r>
            </a:p>
          </p:txBody>
        </p:sp>
      </p:grpSp>
      <p:grpSp>
        <p:nvGrpSpPr>
          <p:cNvPr id="40" name="Group 39">
            <a:extLst>
              <a:ext uri="{FF2B5EF4-FFF2-40B4-BE49-F238E27FC236}">
                <a16:creationId xmlns:a16="http://schemas.microsoft.com/office/drawing/2014/main" id="{BB76A427-C3FD-4A53-845B-4DF73853AF08}"/>
              </a:ext>
            </a:extLst>
          </p:cNvPr>
          <p:cNvGrpSpPr/>
          <p:nvPr/>
        </p:nvGrpSpPr>
        <p:grpSpPr>
          <a:xfrm>
            <a:off x="29914933" y="16195473"/>
            <a:ext cx="12344400" cy="1447800"/>
            <a:chOff x="30044998" y="19703718"/>
            <a:chExt cx="12344400" cy="1447800"/>
          </a:xfrm>
        </p:grpSpPr>
        <p:sp>
          <p:nvSpPr>
            <p:cNvPr id="31" name="Rectangle 30">
              <a:extLst>
                <a:ext uri="{FF2B5EF4-FFF2-40B4-BE49-F238E27FC236}">
                  <a16:creationId xmlns:a16="http://schemas.microsoft.com/office/drawing/2014/main" id="{F8EFFE62-1689-4DF7-A13F-6FE222D96F43}"/>
                </a:ext>
              </a:extLst>
            </p:cNvPr>
            <p:cNvSpPr/>
            <p:nvPr/>
          </p:nvSpPr>
          <p:spPr>
            <a:xfrm>
              <a:off x="30044999" y="19927894"/>
              <a:ext cx="12344399" cy="999448"/>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itle 1">
              <a:extLst>
                <a:ext uri="{FF2B5EF4-FFF2-40B4-BE49-F238E27FC236}">
                  <a16:creationId xmlns:a16="http://schemas.microsoft.com/office/drawing/2014/main" id="{25D5485D-589C-436A-802B-DBA8F14F8C6B}"/>
                </a:ext>
              </a:extLst>
            </p:cNvPr>
            <p:cNvSpPr txBox="1">
              <a:spLocks/>
            </p:cNvSpPr>
            <p:nvPr/>
          </p:nvSpPr>
          <p:spPr>
            <a:xfrm>
              <a:off x="30044998" y="19703718"/>
              <a:ext cx="12344400" cy="1447800"/>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bg1"/>
                  </a:solidFill>
                  <a:latin typeface="Arial Bold"/>
                  <a:ea typeface="+mj-ea"/>
                  <a:cs typeface="Arial Bold"/>
                </a:rPr>
                <a:t>DISCUSSION</a:t>
              </a:r>
            </a:p>
          </p:txBody>
        </p:sp>
      </p:grpSp>
      <p:grpSp>
        <p:nvGrpSpPr>
          <p:cNvPr id="45" name="Group 44">
            <a:extLst>
              <a:ext uri="{FF2B5EF4-FFF2-40B4-BE49-F238E27FC236}">
                <a16:creationId xmlns:a16="http://schemas.microsoft.com/office/drawing/2014/main" id="{273009D6-9A11-41EA-8848-2267418EBC71}"/>
              </a:ext>
            </a:extLst>
          </p:cNvPr>
          <p:cNvGrpSpPr/>
          <p:nvPr/>
        </p:nvGrpSpPr>
        <p:grpSpPr>
          <a:xfrm>
            <a:off x="29914933" y="24699852"/>
            <a:ext cx="12344400" cy="1447800"/>
            <a:chOff x="30044998" y="26499312"/>
            <a:chExt cx="12344400" cy="1447800"/>
          </a:xfrm>
        </p:grpSpPr>
        <p:sp>
          <p:nvSpPr>
            <p:cNvPr id="33" name="Rectangle 32">
              <a:extLst>
                <a:ext uri="{FF2B5EF4-FFF2-40B4-BE49-F238E27FC236}">
                  <a16:creationId xmlns:a16="http://schemas.microsoft.com/office/drawing/2014/main" id="{C63733D9-6585-42E6-8240-00C5ECCE4CB4}"/>
                </a:ext>
              </a:extLst>
            </p:cNvPr>
            <p:cNvSpPr/>
            <p:nvPr/>
          </p:nvSpPr>
          <p:spPr>
            <a:xfrm>
              <a:off x="30044999" y="26723488"/>
              <a:ext cx="12344399" cy="999448"/>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itle 1">
              <a:extLst>
                <a:ext uri="{FF2B5EF4-FFF2-40B4-BE49-F238E27FC236}">
                  <a16:creationId xmlns:a16="http://schemas.microsoft.com/office/drawing/2014/main" id="{267EC3F4-2FB1-4FEC-ACD8-BD651E8A4A17}"/>
                </a:ext>
              </a:extLst>
            </p:cNvPr>
            <p:cNvSpPr txBox="1">
              <a:spLocks/>
            </p:cNvSpPr>
            <p:nvPr/>
          </p:nvSpPr>
          <p:spPr>
            <a:xfrm>
              <a:off x="30044998" y="26499312"/>
              <a:ext cx="12344400" cy="1447800"/>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bg1"/>
                  </a:solidFill>
                  <a:latin typeface="Arial Bold"/>
                  <a:ea typeface="+mj-ea"/>
                  <a:cs typeface="Arial Bold"/>
                </a:rPr>
                <a:t>REFERENCES</a:t>
              </a:r>
            </a:p>
          </p:txBody>
        </p:sp>
      </p:grpSp>
      <p:grpSp>
        <p:nvGrpSpPr>
          <p:cNvPr id="39" name="Group 38">
            <a:extLst>
              <a:ext uri="{FF2B5EF4-FFF2-40B4-BE49-F238E27FC236}">
                <a16:creationId xmlns:a16="http://schemas.microsoft.com/office/drawing/2014/main" id="{1DE289D3-8598-4E6B-9D83-94C8595FB553}"/>
              </a:ext>
            </a:extLst>
          </p:cNvPr>
          <p:cNvGrpSpPr/>
          <p:nvPr/>
        </p:nvGrpSpPr>
        <p:grpSpPr>
          <a:xfrm>
            <a:off x="29923471" y="4406314"/>
            <a:ext cx="12344400" cy="1447800"/>
            <a:chOff x="30041346" y="9928970"/>
            <a:chExt cx="12344400" cy="1447800"/>
          </a:xfrm>
        </p:grpSpPr>
        <p:sp>
          <p:nvSpPr>
            <p:cNvPr id="35" name="Rectangle 34">
              <a:extLst>
                <a:ext uri="{FF2B5EF4-FFF2-40B4-BE49-F238E27FC236}">
                  <a16:creationId xmlns:a16="http://schemas.microsoft.com/office/drawing/2014/main" id="{98F5322A-0B77-491D-8DC5-5BD177E2CE82}"/>
                </a:ext>
              </a:extLst>
            </p:cNvPr>
            <p:cNvSpPr/>
            <p:nvPr/>
          </p:nvSpPr>
          <p:spPr>
            <a:xfrm>
              <a:off x="30041347" y="10153146"/>
              <a:ext cx="12344399" cy="999448"/>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itle 1">
              <a:extLst>
                <a:ext uri="{FF2B5EF4-FFF2-40B4-BE49-F238E27FC236}">
                  <a16:creationId xmlns:a16="http://schemas.microsoft.com/office/drawing/2014/main" id="{5B03AB8E-C94E-4114-B4EC-3DE7C1FF6C71}"/>
                </a:ext>
              </a:extLst>
            </p:cNvPr>
            <p:cNvSpPr txBox="1">
              <a:spLocks/>
            </p:cNvSpPr>
            <p:nvPr/>
          </p:nvSpPr>
          <p:spPr>
            <a:xfrm>
              <a:off x="30041346" y="9928970"/>
              <a:ext cx="12344400" cy="1447800"/>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bg1"/>
                  </a:solidFill>
                  <a:latin typeface="Arial Bold"/>
                  <a:ea typeface="+mj-ea"/>
                  <a:cs typeface="Arial Bold"/>
                </a:rPr>
                <a:t>RESULTS (cont.)</a:t>
              </a:r>
            </a:p>
          </p:txBody>
        </p:sp>
      </p:grpSp>
      <p:grpSp>
        <p:nvGrpSpPr>
          <p:cNvPr id="43" name="Group 42">
            <a:extLst>
              <a:ext uri="{FF2B5EF4-FFF2-40B4-BE49-F238E27FC236}">
                <a16:creationId xmlns:a16="http://schemas.microsoft.com/office/drawing/2014/main" id="{390828FC-B3BD-40D7-A341-F02F0AC6A243}"/>
              </a:ext>
            </a:extLst>
          </p:cNvPr>
          <p:cNvGrpSpPr/>
          <p:nvPr/>
        </p:nvGrpSpPr>
        <p:grpSpPr>
          <a:xfrm>
            <a:off x="534205" y="25206540"/>
            <a:ext cx="12344400" cy="1447800"/>
            <a:chOff x="369801" y="24815323"/>
            <a:chExt cx="12344400" cy="1447800"/>
          </a:xfrm>
        </p:grpSpPr>
        <p:sp>
          <p:nvSpPr>
            <p:cNvPr id="37" name="Rectangle 36">
              <a:extLst>
                <a:ext uri="{FF2B5EF4-FFF2-40B4-BE49-F238E27FC236}">
                  <a16:creationId xmlns:a16="http://schemas.microsoft.com/office/drawing/2014/main" id="{74DF5E66-A14F-4BE9-94AD-595A935EAA25}"/>
                </a:ext>
              </a:extLst>
            </p:cNvPr>
            <p:cNvSpPr/>
            <p:nvPr/>
          </p:nvSpPr>
          <p:spPr>
            <a:xfrm>
              <a:off x="369802" y="25039499"/>
              <a:ext cx="12344399" cy="999448"/>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itle 1">
              <a:extLst>
                <a:ext uri="{FF2B5EF4-FFF2-40B4-BE49-F238E27FC236}">
                  <a16:creationId xmlns:a16="http://schemas.microsoft.com/office/drawing/2014/main" id="{70353937-099B-43B8-8A56-B98783AA5255}"/>
                </a:ext>
              </a:extLst>
            </p:cNvPr>
            <p:cNvSpPr txBox="1">
              <a:spLocks/>
            </p:cNvSpPr>
            <p:nvPr/>
          </p:nvSpPr>
          <p:spPr>
            <a:xfrm>
              <a:off x="369801" y="24815323"/>
              <a:ext cx="12344400" cy="1447800"/>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bg1"/>
                  </a:solidFill>
                  <a:latin typeface="Arial Bold"/>
                  <a:ea typeface="+mj-ea"/>
                  <a:cs typeface="Arial Bold"/>
                </a:rPr>
                <a:t>ACKNOWLEDGEMENTS</a:t>
              </a:r>
            </a:p>
          </p:txBody>
        </p:sp>
      </p:grpSp>
      <p:sp>
        <p:nvSpPr>
          <p:cNvPr id="46" name="TextBox 63">
            <a:extLst>
              <a:ext uri="{FF2B5EF4-FFF2-40B4-BE49-F238E27FC236}">
                <a16:creationId xmlns:a16="http://schemas.microsoft.com/office/drawing/2014/main" id="{3997E815-B768-4AF8-B5D3-3489AF341BE1}"/>
              </a:ext>
            </a:extLst>
          </p:cNvPr>
          <p:cNvSpPr txBox="1">
            <a:spLocks noChangeArrowheads="1"/>
          </p:cNvSpPr>
          <p:nvPr/>
        </p:nvSpPr>
        <p:spPr bwMode="auto">
          <a:xfrm>
            <a:off x="15135759" y="5907726"/>
            <a:ext cx="12856587" cy="78636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8600">
                <a:solidFill>
                  <a:schemeClr val="tx1"/>
                </a:solidFill>
                <a:latin typeface="Arial" charset="0"/>
                <a:ea typeface="ＭＳ Ｐゴシック" charset="-128"/>
              </a:defRPr>
            </a:lvl1pPr>
            <a:lvl2pPr marL="37931725" indent="-37474525" eaLnBrk="0" hangingPunct="0">
              <a:defRPr sz="8600">
                <a:solidFill>
                  <a:schemeClr val="tx1"/>
                </a:solidFill>
                <a:latin typeface="Arial" charset="0"/>
                <a:ea typeface="ＭＳ Ｐゴシック" charset="-128"/>
              </a:defRPr>
            </a:lvl2pPr>
            <a:lvl3pPr eaLnBrk="0" hangingPunct="0">
              <a:defRPr sz="8600">
                <a:solidFill>
                  <a:schemeClr val="tx1"/>
                </a:solidFill>
                <a:latin typeface="Arial" charset="0"/>
                <a:ea typeface="ＭＳ Ｐゴシック" charset="-128"/>
              </a:defRPr>
            </a:lvl3pPr>
            <a:lvl4pPr eaLnBrk="0" hangingPunct="0">
              <a:defRPr sz="8600">
                <a:solidFill>
                  <a:schemeClr val="tx1"/>
                </a:solidFill>
                <a:latin typeface="Arial" charset="0"/>
                <a:ea typeface="ＭＳ Ｐゴシック" charset="-128"/>
              </a:defRPr>
            </a:lvl4pPr>
            <a:lvl5pPr eaLnBrk="0" hangingPunct="0">
              <a:defRPr sz="8600">
                <a:solidFill>
                  <a:schemeClr val="tx1"/>
                </a:solidFill>
                <a:latin typeface="Arial" charset="0"/>
                <a:ea typeface="ＭＳ Ｐゴシック" charset="-128"/>
              </a:defRPr>
            </a:lvl5pPr>
            <a:lvl6pPr marL="457200" eaLnBrk="0" fontAlgn="base" hangingPunct="0">
              <a:spcBef>
                <a:spcPct val="0"/>
              </a:spcBef>
              <a:spcAft>
                <a:spcPct val="0"/>
              </a:spcAft>
              <a:defRPr sz="8600">
                <a:solidFill>
                  <a:schemeClr val="tx1"/>
                </a:solidFill>
                <a:latin typeface="Arial" charset="0"/>
                <a:ea typeface="ＭＳ Ｐゴシック" charset="-128"/>
              </a:defRPr>
            </a:lvl6pPr>
            <a:lvl7pPr marL="914400" eaLnBrk="0" fontAlgn="base" hangingPunct="0">
              <a:spcBef>
                <a:spcPct val="0"/>
              </a:spcBef>
              <a:spcAft>
                <a:spcPct val="0"/>
              </a:spcAft>
              <a:defRPr sz="8600">
                <a:solidFill>
                  <a:schemeClr val="tx1"/>
                </a:solidFill>
                <a:latin typeface="Arial" charset="0"/>
                <a:ea typeface="ＭＳ Ｐゴシック" charset="-128"/>
              </a:defRPr>
            </a:lvl7pPr>
            <a:lvl8pPr marL="1371600" eaLnBrk="0" fontAlgn="base" hangingPunct="0">
              <a:spcBef>
                <a:spcPct val="0"/>
              </a:spcBef>
              <a:spcAft>
                <a:spcPct val="0"/>
              </a:spcAft>
              <a:defRPr sz="8600">
                <a:solidFill>
                  <a:schemeClr val="tx1"/>
                </a:solidFill>
                <a:latin typeface="Arial" charset="0"/>
                <a:ea typeface="ＭＳ Ｐゴシック" charset="-128"/>
              </a:defRPr>
            </a:lvl8pPr>
            <a:lvl9pPr marL="1828800" eaLnBrk="0" fontAlgn="base" hangingPunct="0">
              <a:spcBef>
                <a:spcPct val="0"/>
              </a:spcBef>
              <a:spcAft>
                <a:spcPct val="0"/>
              </a:spcAft>
              <a:defRPr sz="8600">
                <a:solidFill>
                  <a:schemeClr val="tx1"/>
                </a:solidFill>
                <a:latin typeface="Arial" charset="0"/>
                <a:ea typeface="ＭＳ Ｐゴシック" charset="-128"/>
              </a:defRPr>
            </a:lvl9pPr>
          </a:lstStyle>
          <a:p>
            <a:pPr marL="587375" indent="-457200" eaLnBrk="1" hangingPunct="1">
              <a:spcAft>
                <a:spcPts val="500"/>
              </a:spcAft>
              <a:buFont typeface="Wingdings" panose="05000000000000000000" pitchFamily="2" charset="2"/>
              <a:buChar char="q"/>
            </a:pPr>
            <a:r>
              <a:rPr lang="en-US" sz="3000" dirty="0"/>
              <a:t>Retrospective cohort analysis of all pregnancies among HIV-infected women receiving care at a single U.S. site offering obstetric and long-term, family-centered HIV care from 2005 to 2018.</a:t>
            </a:r>
          </a:p>
          <a:p>
            <a:pPr marL="587375" indent="-457200" eaLnBrk="1" hangingPunct="1">
              <a:spcAft>
                <a:spcPts val="500"/>
              </a:spcAft>
              <a:buFont typeface="Wingdings" panose="05000000000000000000" pitchFamily="2" charset="2"/>
              <a:buChar char="q"/>
            </a:pPr>
            <a:r>
              <a:rPr lang="en-US" sz="3000" dirty="0"/>
              <a:t>Women had to receive majority of HIV and prenatal care at our site for that pregnancy for study inclusion.</a:t>
            </a:r>
          </a:p>
          <a:p>
            <a:pPr marL="587375" indent="-457200" eaLnBrk="1" hangingPunct="1">
              <a:spcAft>
                <a:spcPts val="500"/>
              </a:spcAft>
              <a:buFont typeface="Wingdings" panose="05000000000000000000" pitchFamily="2" charset="2"/>
              <a:buChar char="q"/>
            </a:pPr>
            <a:r>
              <a:rPr lang="en-US" sz="3000" dirty="0"/>
              <a:t>Antiretroviral treatment was available to all women during study period.</a:t>
            </a:r>
          </a:p>
          <a:p>
            <a:pPr marL="587375" indent="-457200" eaLnBrk="1" hangingPunct="1">
              <a:spcAft>
                <a:spcPts val="500"/>
              </a:spcAft>
              <a:buFont typeface="Wingdings" panose="05000000000000000000" pitchFamily="2" charset="2"/>
              <a:buChar char="q"/>
            </a:pPr>
            <a:r>
              <a:rPr lang="en-US" sz="3000" dirty="0"/>
              <a:t>Primary outcome: </a:t>
            </a:r>
          </a:p>
          <a:p>
            <a:pPr marL="979488" indent="-490538" eaLnBrk="1" hangingPunct="1">
              <a:spcAft>
                <a:spcPts val="500"/>
              </a:spcAft>
              <a:buFont typeface="Wingdings" panose="05000000000000000000" pitchFamily="2" charset="2"/>
              <a:buChar char="v"/>
            </a:pPr>
            <a:r>
              <a:rPr lang="en-US" sz="3000" dirty="0"/>
              <a:t>HIV viral suppression (defined as HIV RNA </a:t>
            </a:r>
            <a:r>
              <a:rPr lang="en-US" sz="3000" dirty="0">
                <a:latin typeface="Arial" panose="020B0604020202020204" pitchFamily="34" charset="0"/>
                <a:cs typeface="Arial" panose="020B0604020202020204" pitchFamily="34" charset="0"/>
              </a:rPr>
              <a:t>≤ 200 copies/mL) at three different time points during pregnancy (using nearest available testing</a:t>
            </a:r>
            <a:r>
              <a:rPr lang="en-US" sz="3000" dirty="0" smtClean="0">
                <a:latin typeface="Arial" panose="020B0604020202020204" pitchFamily="34" charset="0"/>
                <a:cs typeface="Arial" panose="020B0604020202020204" pitchFamily="34" charset="0"/>
              </a:rPr>
              <a:t>):  1</a:t>
            </a:r>
            <a:r>
              <a:rPr lang="en-US" sz="3000" dirty="0">
                <a:latin typeface="Arial" panose="020B0604020202020204" pitchFamily="34" charset="0"/>
                <a:cs typeface="Arial" panose="020B0604020202020204" pitchFamily="34" charset="0"/>
              </a:rPr>
              <a:t>) conception; 2) delivery; and 3) 9-12 months postpartum.</a:t>
            </a:r>
          </a:p>
          <a:p>
            <a:pPr marL="587375" indent="-457200" eaLnBrk="1" hangingPunct="1">
              <a:spcAft>
                <a:spcPts val="500"/>
              </a:spcAft>
              <a:buFont typeface="Wingdings" panose="05000000000000000000" pitchFamily="2" charset="2"/>
              <a:buChar char="q"/>
            </a:pPr>
            <a:r>
              <a:rPr lang="en-US" sz="3000" dirty="0">
                <a:latin typeface="Arial" panose="020B0604020202020204" pitchFamily="34" charset="0"/>
                <a:cs typeface="Arial" panose="020B0604020202020204" pitchFamily="34" charset="0"/>
              </a:rPr>
              <a:t>Trends in viral suppression during and after pregnancy were examined overall and separately among women with new versus established HIV diagnoses at time of pregnancy.</a:t>
            </a:r>
          </a:p>
          <a:p>
            <a:pPr marL="587375" indent="-457200" eaLnBrk="1" hangingPunct="1">
              <a:spcAft>
                <a:spcPts val="500"/>
              </a:spcAft>
              <a:buFont typeface="Wingdings" panose="05000000000000000000" pitchFamily="2" charset="2"/>
              <a:buChar char="q"/>
            </a:pPr>
            <a:r>
              <a:rPr lang="en-US" sz="3000" dirty="0">
                <a:latin typeface="Arial" panose="020B0604020202020204" pitchFamily="34" charset="0"/>
                <a:cs typeface="Arial" panose="020B0604020202020204" pitchFamily="34" charset="0"/>
              </a:rPr>
              <a:t>Factors associated with viral suppression at delivery and 9-12 months postpartum were evaluated using multivariable mixed effects logistic regression </a:t>
            </a:r>
            <a:r>
              <a:rPr lang="en-US" sz="3000" dirty="0" smtClean="0">
                <a:latin typeface="Arial" panose="020B0604020202020204" pitchFamily="34" charset="0"/>
                <a:cs typeface="Arial" panose="020B0604020202020204" pitchFamily="34" charset="0"/>
              </a:rPr>
              <a:t>models.</a:t>
            </a:r>
            <a:endParaRPr lang="en-US" sz="3000" dirty="0"/>
          </a:p>
        </p:txBody>
      </p:sp>
      <p:sp>
        <p:nvSpPr>
          <p:cNvPr id="47" name="TextBox 63">
            <a:extLst>
              <a:ext uri="{FF2B5EF4-FFF2-40B4-BE49-F238E27FC236}">
                <a16:creationId xmlns:a16="http://schemas.microsoft.com/office/drawing/2014/main" id="{5078ACBF-9B9E-486A-80BA-B9BCA5741B35}"/>
              </a:ext>
            </a:extLst>
          </p:cNvPr>
          <p:cNvSpPr txBox="1">
            <a:spLocks noChangeArrowheads="1"/>
          </p:cNvSpPr>
          <p:nvPr/>
        </p:nvSpPr>
        <p:spPr bwMode="auto">
          <a:xfrm>
            <a:off x="15146084" y="15311158"/>
            <a:ext cx="12856587" cy="61734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8600">
                <a:solidFill>
                  <a:schemeClr val="tx1"/>
                </a:solidFill>
                <a:latin typeface="Arial" charset="0"/>
                <a:ea typeface="ＭＳ Ｐゴシック" charset="-128"/>
              </a:defRPr>
            </a:lvl1pPr>
            <a:lvl2pPr marL="37931725" indent="-37474525" eaLnBrk="0" hangingPunct="0">
              <a:defRPr sz="8600">
                <a:solidFill>
                  <a:schemeClr val="tx1"/>
                </a:solidFill>
                <a:latin typeface="Arial" charset="0"/>
                <a:ea typeface="ＭＳ Ｐゴシック" charset="-128"/>
              </a:defRPr>
            </a:lvl2pPr>
            <a:lvl3pPr eaLnBrk="0" hangingPunct="0">
              <a:defRPr sz="8600">
                <a:solidFill>
                  <a:schemeClr val="tx1"/>
                </a:solidFill>
                <a:latin typeface="Arial" charset="0"/>
                <a:ea typeface="ＭＳ Ｐゴシック" charset="-128"/>
              </a:defRPr>
            </a:lvl3pPr>
            <a:lvl4pPr eaLnBrk="0" hangingPunct="0">
              <a:defRPr sz="8600">
                <a:solidFill>
                  <a:schemeClr val="tx1"/>
                </a:solidFill>
                <a:latin typeface="Arial" charset="0"/>
                <a:ea typeface="ＭＳ Ｐゴシック" charset="-128"/>
              </a:defRPr>
            </a:lvl4pPr>
            <a:lvl5pPr eaLnBrk="0" hangingPunct="0">
              <a:defRPr sz="8600">
                <a:solidFill>
                  <a:schemeClr val="tx1"/>
                </a:solidFill>
                <a:latin typeface="Arial" charset="0"/>
                <a:ea typeface="ＭＳ Ｐゴシック" charset="-128"/>
              </a:defRPr>
            </a:lvl5pPr>
            <a:lvl6pPr marL="457200" eaLnBrk="0" fontAlgn="base" hangingPunct="0">
              <a:spcBef>
                <a:spcPct val="0"/>
              </a:spcBef>
              <a:spcAft>
                <a:spcPct val="0"/>
              </a:spcAft>
              <a:defRPr sz="8600">
                <a:solidFill>
                  <a:schemeClr val="tx1"/>
                </a:solidFill>
                <a:latin typeface="Arial" charset="0"/>
                <a:ea typeface="ＭＳ Ｐゴシック" charset="-128"/>
              </a:defRPr>
            </a:lvl6pPr>
            <a:lvl7pPr marL="914400" eaLnBrk="0" fontAlgn="base" hangingPunct="0">
              <a:spcBef>
                <a:spcPct val="0"/>
              </a:spcBef>
              <a:spcAft>
                <a:spcPct val="0"/>
              </a:spcAft>
              <a:defRPr sz="8600">
                <a:solidFill>
                  <a:schemeClr val="tx1"/>
                </a:solidFill>
                <a:latin typeface="Arial" charset="0"/>
                <a:ea typeface="ＭＳ Ｐゴシック" charset="-128"/>
              </a:defRPr>
            </a:lvl7pPr>
            <a:lvl8pPr marL="1371600" eaLnBrk="0" fontAlgn="base" hangingPunct="0">
              <a:spcBef>
                <a:spcPct val="0"/>
              </a:spcBef>
              <a:spcAft>
                <a:spcPct val="0"/>
              </a:spcAft>
              <a:defRPr sz="8600">
                <a:solidFill>
                  <a:schemeClr val="tx1"/>
                </a:solidFill>
                <a:latin typeface="Arial" charset="0"/>
                <a:ea typeface="ＭＳ Ｐゴシック" charset="-128"/>
              </a:defRPr>
            </a:lvl8pPr>
            <a:lvl9pPr marL="1828800" eaLnBrk="0" fontAlgn="base" hangingPunct="0">
              <a:spcBef>
                <a:spcPct val="0"/>
              </a:spcBef>
              <a:spcAft>
                <a:spcPct val="0"/>
              </a:spcAft>
              <a:defRPr sz="8600">
                <a:solidFill>
                  <a:schemeClr val="tx1"/>
                </a:solidFill>
                <a:latin typeface="Arial" charset="0"/>
                <a:ea typeface="ＭＳ Ｐゴシック" charset="-128"/>
              </a:defRPr>
            </a:lvl9pPr>
          </a:lstStyle>
          <a:p>
            <a:pPr marL="587375" indent="-457200" eaLnBrk="1" hangingPunct="1">
              <a:spcAft>
                <a:spcPts val="500"/>
              </a:spcAft>
              <a:buFont typeface="Wingdings" panose="05000000000000000000" pitchFamily="2" charset="2"/>
              <a:buChar char="q"/>
            </a:pPr>
            <a:r>
              <a:rPr lang="en-US" sz="3000" dirty="0"/>
              <a:t>From 2005 to 2018, 270 pregnancies were cared for among 178 women living with HIV</a:t>
            </a:r>
          </a:p>
          <a:p>
            <a:pPr marL="850900" indent="-457200" eaLnBrk="1" hangingPunct="1">
              <a:spcAft>
                <a:spcPts val="500"/>
              </a:spcAft>
              <a:buFont typeface="Wingdings" panose="05000000000000000000" pitchFamily="2" charset="2"/>
              <a:buChar char="v"/>
            </a:pPr>
            <a:r>
              <a:rPr lang="en-US" sz="3000" dirty="0"/>
              <a:t>There were 0 cases of vertical transmission among 244 live births</a:t>
            </a:r>
          </a:p>
          <a:p>
            <a:pPr marL="850900" indent="-457200" eaLnBrk="1" hangingPunct="1">
              <a:spcAft>
                <a:spcPts val="500"/>
              </a:spcAft>
              <a:buFont typeface="Wingdings" panose="05000000000000000000" pitchFamily="2" charset="2"/>
              <a:buChar char="v"/>
            </a:pPr>
            <a:r>
              <a:rPr lang="en-US" sz="3000" dirty="0"/>
              <a:t>Median time from HIV diagnosis to conception was 2.9 years (interquartile range [IQR]: 0 – 5.8 years).</a:t>
            </a:r>
          </a:p>
          <a:p>
            <a:pPr marL="850900" indent="-457200" eaLnBrk="1" hangingPunct="1">
              <a:spcAft>
                <a:spcPts val="500"/>
              </a:spcAft>
              <a:buFont typeface="Wingdings" panose="05000000000000000000" pitchFamily="2" charset="2"/>
              <a:buChar char="v"/>
            </a:pPr>
            <a:r>
              <a:rPr lang="en-US" sz="3000" dirty="0"/>
              <a:t>69 pregnancies occurred in women newly learning of their HIV diagnoses during prenatal </a:t>
            </a:r>
            <a:r>
              <a:rPr lang="en-US" sz="3000" dirty="0" smtClean="0"/>
              <a:t>care.</a:t>
            </a:r>
            <a:endParaRPr lang="en-US" sz="3000" dirty="0"/>
          </a:p>
          <a:p>
            <a:pPr marL="850900" indent="-457200" eaLnBrk="1" hangingPunct="1">
              <a:spcAft>
                <a:spcPts val="500"/>
              </a:spcAft>
              <a:buFont typeface="Wingdings" panose="05000000000000000000" pitchFamily="2" charset="2"/>
              <a:buChar char="v"/>
            </a:pPr>
            <a:r>
              <a:rPr lang="en-US" sz="3000" dirty="0"/>
              <a:t>Majority were African-American (70%) and publicly insured (75%).</a:t>
            </a:r>
          </a:p>
          <a:p>
            <a:pPr marL="850900" indent="-457200" eaLnBrk="1" hangingPunct="1">
              <a:spcAft>
                <a:spcPts val="500"/>
              </a:spcAft>
              <a:buFont typeface="Wingdings" panose="05000000000000000000" pitchFamily="2" charset="2"/>
              <a:buChar char="v"/>
            </a:pPr>
            <a:r>
              <a:rPr lang="en-US" sz="3000" dirty="0"/>
              <a:t>Less than half (n=129; 48%) were virally suppressed at start of </a:t>
            </a:r>
            <a:r>
              <a:rPr lang="en-US" sz="3000" dirty="0" smtClean="0"/>
              <a:t>pregnancy.</a:t>
            </a:r>
          </a:p>
          <a:p>
            <a:pPr marL="850900" indent="-457200" eaLnBrk="1" hangingPunct="1">
              <a:spcAft>
                <a:spcPts val="500"/>
              </a:spcAft>
              <a:buFont typeface="Wingdings" panose="05000000000000000000" pitchFamily="2" charset="2"/>
              <a:buChar char="v"/>
            </a:pPr>
            <a:endParaRPr lang="en-US" sz="600" dirty="0"/>
          </a:p>
          <a:p>
            <a:pPr marL="457200" indent="-457200" eaLnBrk="1" hangingPunct="1">
              <a:spcAft>
                <a:spcPts val="500"/>
              </a:spcAft>
              <a:buFont typeface="Wingdings" panose="05000000000000000000" pitchFamily="2" charset="2"/>
              <a:buChar char="q"/>
            </a:pPr>
            <a:r>
              <a:rPr lang="en-US" sz="3000" dirty="0"/>
              <a:t>Table 1. Trends in viral suppression during and after pregnancy for women living with HIV, 2005 – 2018.</a:t>
            </a:r>
          </a:p>
        </p:txBody>
      </p:sp>
      <p:sp>
        <p:nvSpPr>
          <p:cNvPr id="48" name="TextBox 63">
            <a:extLst>
              <a:ext uri="{FF2B5EF4-FFF2-40B4-BE49-F238E27FC236}">
                <a16:creationId xmlns:a16="http://schemas.microsoft.com/office/drawing/2014/main" id="{F7E2526A-433E-4E9E-84E5-3F2848F6D4D9}"/>
              </a:ext>
            </a:extLst>
          </p:cNvPr>
          <p:cNvSpPr txBox="1">
            <a:spLocks noChangeArrowheads="1"/>
          </p:cNvSpPr>
          <p:nvPr/>
        </p:nvSpPr>
        <p:spPr bwMode="auto">
          <a:xfrm>
            <a:off x="29959386" y="5730691"/>
            <a:ext cx="12322836"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8600">
                <a:solidFill>
                  <a:schemeClr val="tx1"/>
                </a:solidFill>
                <a:latin typeface="Arial" charset="0"/>
                <a:ea typeface="ＭＳ Ｐゴシック" charset="-128"/>
              </a:defRPr>
            </a:lvl1pPr>
            <a:lvl2pPr marL="37931725" indent="-37474525" eaLnBrk="0" hangingPunct="0">
              <a:defRPr sz="8600">
                <a:solidFill>
                  <a:schemeClr val="tx1"/>
                </a:solidFill>
                <a:latin typeface="Arial" charset="0"/>
                <a:ea typeface="ＭＳ Ｐゴシック" charset="-128"/>
              </a:defRPr>
            </a:lvl2pPr>
            <a:lvl3pPr eaLnBrk="0" hangingPunct="0">
              <a:defRPr sz="8600">
                <a:solidFill>
                  <a:schemeClr val="tx1"/>
                </a:solidFill>
                <a:latin typeface="Arial" charset="0"/>
                <a:ea typeface="ＭＳ Ｐゴシック" charset="-128"/>
              </a:defRPr>
            </a:lvl3pPr>
            <a:lvl4pPr eaLnBrk="0" hangingPunct="0">
              <a:defRPr sz="8600">
                <a:solidFill>
                  <a:schemeClr val="tx1"/>
                </a:solidFill>
                <a:latin typeface="Arial" charset="0"/>
                <a:ea typeface="ＭＳ Ｐゴシック" charset="-128"/>
              </a:defRPr>
            </a:lvl4pPr>
            <a:lvl5pPr eaLnBrk="0" hangingPunct="0">
              <a:defRPr sz="8600">
                <a:solidFill>
                  <a:schemeClr val="tx1"/>
                </a:solidFill>
                <a:latin typeface="Arial" charset="0"/>
                <a:ea typeface="ＭＳ Ｐゴシック" charset="-128"/>
              </a:defRPr>
            </a:lvl5pPr>
            <a:lvl6pPr marL="457200" eaLnBrk="0" fontAlgn="base" hangingPunct="0">
              <a:spcBef>
                <a:spcPct val="0"/>
              </a:spcBef>
              <a:spcAft>
                <a:spcPct val="0"/>
              </a:spcAft>
              <a:defRPr sz="8600">
                <a:solidFill>
                  <a:schemeClr val="tx1"/>
                </a:solidFill>
                <a:latin typeface="Arial" charset="0"/>
                <a:ea typeface="ＭＳ Ｐゴシック" charset="-128"/>
              </a:defRPr>
            </a:lvl6pPr>
            <a:lvl7pPr marL="914400" eaLnBrk="0" fontAlgn="base" hangingPunct="0">
              <a:spcBef>
                <a:spcPct val="0"/>
              </a:spcBef>
              <a:spcAft>
                <a:spcPct val="0"/>
              </a:spcAft>
              <a:defRPr sz="8600">
                <a:solidFill>
                  <a:schemeClr val="tx1"/>
                </a:solidFill>
                <a:latin typeface="Arial" charset="0"/>
                <a:ea typeface="ＭＳ Ｐゴシック" charset="-128"/>
              </a:defRPr>
            </a:lvl7pPr>
            <a:lvl8pPr marL="1371600" eaLnBrk="0" fontAlgn="base" hangingPunct="0">
              <a:spcBef>
                <a:spcPct val="0"/>
              </a:spcBef>
              <a:spcAft>
                <a:spcPct val="0"/>
              </a:spcAft>
              <a:defRPr sz="8600">
                <a:solidFill>
                  <a:schemeClr val="tx1"/>
                </a:solidFill>
                <a:latin typeface="Arial" charset="0"/>
                <a:ea typeface="ＭＳ Ｐゴシック" charset="-128"/>
              </a:defRPr>
            </a:lvl8pPr>
            <a:lvl9pPr marL="1828800" eaLnBrk="0" fontAlgn="base" hangingPunct="0">
              <a:spcBef>
                <a:spcPct val="0"/>
              </a:spcBef>
              <a:spcAft>
                <a:spcPct val="0"/>
              </a:spcAft>
              <a:defRPr sz="8600">
                <a:solidFill>
                  <a:schemeClr val="tx1"/>
                </a:solidFill>
                <a:latin typeface="Arial" charset="0"/>
                <a:ea typeface="ＭＳ Ｐゴシック" charset="-128"/>
              </a:defRPr>
            </a:lvl9pPr>
          </a:lstStyle>
          <a:p>
            <a:pPr marL="130175" eaLnBrk="1" hangingPunct="1">
              <a:spcAft>
                <a:spcPts val="500"/>
              </a:spcAft>
            </a:pPr>
            <a:r>
              <a:rPr lang="en-US" sz="3000" dirty="0"/>
              <a:t>Table 2. </a:t>
            </a:r>
            <a:r>
              <a:rPr lang="en-US" sz="3000" dirty="0">
                <a:latin typeface="Arial" panose="020B0604020202020204" pitchFamily="34" charset="0"/>
                <a:cs typeface="Arial" panose="020B0604020202020204" pitchFamily="34" charset="0"/>
              </a:rPr>
              <a:t>Factors associated with viral suppression at delivery and postpartum among </a:t>
            </a:r>
            <a:r>
              <a:rPr lang="en-US" sz="3000" dirty="0"/>
              <a:t>women living with HIV, 2005 – 2018.</a:t>
            </a:r>
          </a:p>
        </p:txBody>
      </p:sp>
      <p:pic>
        <p:nvPicPr>
          <p:cNvPr id="11" name="Picture 10" descr="A picture containing toy&#10;&#10;Description automatically generated">
            <a:extLst>
              <a:ext uri="{FF2B5EF4-FFF2-40B4-BE49-F238E27FC236}">
                <a16:creationId xmlns:a16="http://schemas.microsoft.com/office/drawing/2014/main" id="{5411566D-FB59-41C8-B2B7-6921F2237FA2}"/>
              </a:ext>
            </a:extLst>
          </p:cNvPr>
          <p:cNvPicPr>
            <a:picLocks noChangeAspect="1"/>
          </p:cNvPicPr>
          <p:nvPr/>
        </p:nvPicPr>
        <p:blipFill>
          <a:blip r:embed="rId5">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tretch>
            <a:fillRect/>
          </a:stretch>
        </p:blipFill>
        <p:spPr>
          <a:xfrm>
            <a:off x="8656499" y="15293332"/>
            <a:ext cx="4094328" cy="3862702"/>
          </a:xfrm>
          <a:prstGeom prst="rect">
            <a:avLst/>
          </a:prstGeom>
        </p:spPr>
      </p:pic>
      <p:graphicFrame>
        <p:nvGraphicFramePr>
          <p:cNvPr id="12" name="Table 11">
            <a:extLst>
              <a:ext uri="{FF2B5EF4-FFF2-40B4-BE49-F238E27FC236}">
                <a16:creationId xmlns:a16="http://schemas.microsoft.com/office/drawing/2014/main" id="{0AE7E7AE-C976-43B6-92DF-BED587FA4C21}"/>
              </a:ext>
            </a:extLst>
          </p:cNvPr>
          <p:cNvGraphicFramePr>
            <a:graphicFrameLocks noGrp="1"/>
          </p:cNvGraphicFramePr>
          <p:nvPr>
            <p:extLst>
              <p:ext uri="{D42A27DB-BD31-4B8C-83A1-F6EECF244321}">
                <p14:modId xmlns:p14="http://schemas.microsoft.com/office/powerpoint/2010/main" val="3288715607"/>
              </p:ext>
            </p:extLst>
          </p:nvPr>
        </p:nvGraphicFramePr>
        <p:xfrm>
          <a:off x="29959386" y="6788814"/>
          <a:ext cx="12340035" cy="9374487"/>
        </p:xfrm>
        <a:graphic>
          <a:graphicData uri="http://schemas.openxmlformats.org/drawingml/2006/table">
            <a:tbl>
              <a:tblPr firstRow="1" firstCol="1" bandRow="1">
                <a:tableStyleId>{B301B821-A1FF-4177-AEE7-76D212191A09}</a:tableStyleId>
              </a:tblPr>
              <a:tblGrid>
                <a:gridCol w="5865499">
                  <a:extLst>
                    <a:ext uri="{9D8B030D-6E8A-4147-A177-3AD203B41FA5}">
                      <a16:colId xmlns:a16="http://schemas.microsoft.com/office/drawing/2014/main" val="2634469912"/>
                    </a:ext>
                  </a:extLst>
                </a:gridCol>
                <a:gridCol w="3339450">
                  <a:extLst>
                    <a:ext uri="{9D8B030D-6E8A-4147-A177-3AD203B41FA5}">
                      <a16:colId xmlns:a16="http://schemas.microsoft.com/office/drawing/2014/main" val="1095244567"/>
                    </a:ext>
                  </a:extLst>
                </a:gridCol>
                <a:gridCol w="3135086">
                  <a:extLst>
                    <a:ext uri="{9D8B030D-6E8A-4147-A177-3AD203B41FA5}">
                      <a16:colId xmlns:a16="http://schemas.microsoft.com/office/drawing/2014/main" val="3000614937"/>
                    </a:ext>
                  </a:extLst>
                </a:gridCol>
              </a:tblGrid>
              <a:tr h="429835">
                <a:tc>
                  <a:txBody>
                    <a:bodyPr/>
                    <a:lstStyle/>
                    <a:p>
                      <a:pPr marL="0" marR="0">
                        <a:lnSpc>
                          <a:spcPct val="100000"/>
                        </a:lnSpc>
                        <a:spcBef>
                          <a:spcPts val="0"/>
                        </a:spcBef>
                        <a:spcAft>
                          <a:spcPts val="0"/>
                        </a:spcAft>
                      </a:pPr>
                      <a:r>
                        <a:rPr lang="en-US" sz="2400" dirty="0">
                          <a:effectLst/>
                          <a:latin typeface="Arial" panose="020B0604020202020204" pitchFamily="34" charset="0"/>
                          <a:cs typeface="Arial" panose="020B0604020202020204" pitchFamily="34" charset="0"/>
                        </a:rPr>
                        <a:t> </a:t>
                      </a:r>
                    </a:p>
                    <a:p>
                      <a:pPr marL="0" marR="0">
                        <a:lnSpc>
                          <a:spcPct val="100000"/>
                        </a:lnSpc>
                        <a:spcBef>
                          <a:spcPts val="0"/>
                        </a:spcBef>
                        <a:spcAft>
                          <a:spcPts val="0"/>
                        </a:spcAft>
                      </a:pPr>
                      <a:r>
                        <a:rPr lang="en-US" sz="2400" dirty="0">
                          <a:effectLst/>
                          <a:latin typeface="Arial" panose="020B060402020202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marL="0" marR="0" algn="ctr">
                        <a:lnSpc>
                          <a:spcPct val="100000"/>
                        </a:lnSpc>
                        <a:spcBef>
                          <a:spcPts val="0"/>
                        </a:spcBef>
                        <a:spcAft>
                          <a:spcPts val="0"/>
                        </a:spcAft>
                      </a:pPr>
                      <a:r>
                        <a:rPr lang="en-US" sz="2400" dirty="0">
                          <a:solidFill>
                            <a:schemeClr val="bg1"/>
                          </a:solidFill>
                          <a:effectLst/>
                          <a:latin typeface="Arial" panose="020B0604020202020204" pitchFamily="34" charset="0"/>
                          <a:cs typeface="Arial" panose="020B0604020202020204" pitchFamily="34" charset="0"/>
                        </a:rPr>
                        <a:t>Adjusted Odds Ratio (95% Conf. Interval)</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867581371"/>
                  </a:ext>
                </a:extLst>
              </a:tr>
              <a:tr h="711545">
                <a:tc>
                  <a:txBody>
                    <a:bodyPr/>
                    <a:lstStyle/>
                    <a:p>
                      <a:pPr marL="0" marR="0">
                        <a:lnSpc>
                          <a:spcPct val="100000"/>
                        </a:lnSpc>
                        <a:spcBef>
                          <a:spcPts val="0"/>
                        </a:spcBef>
                        <a:spcAft>
                          <a:spcPts val="400"/>
                        </a:spcAft>
                      </a:pP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a:lnSpc>
                          <a:spcPct val="100000"/>
                        </a:lnSpc>
                        <a:spcBef>
                          <a:spcPts val="0"/>
                        </a:spcBef>
                        <a:spcAft>
                          <a:spcPts val="400"/>
                        </a:spcAft>
                      </a:pPr>
                      <a:r>
                        <a:rPr lang="en-US" sz="2400" dirty="0">
                          <a:solidFill>
                            <a:schemeClr val="bg1"/>
                          </a:solidFill>
                          <a:effectLst/>
                          <a:latin typeface="Arial" panose="020B0604020202020204" pitchFamily="34" charset="0"/>
                          <a:cs typeface="Arial" panose="020B0604020202020204" pitchFamily="34" charset="0"/>
                        </a:rPr>
                        <a:t>Viral Suppression at Delivery (n=223)</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a:lnSpc>
                          <a:spcPct val="100000"/>
                        </a:lnSpc>
                        <a:spcBef>
                          <a:spcPts val="0"/>
                        </a:spcBef>
                        <a:spcAft>
                          <a:spcPts val="400"/>
                        </a:spcAft>
                      </a:pPr>
                      <a:r>
                        <a:rPr lang="en-US" sz="2400" dirty="0">
                          <a:solidFill>
                            <a:schemeClr val="bg1"/>
                          </a:solidFill>
                          <a:effectLst/>
                          <a:latin typeface="Arial" panose="020B0604020202020204" pitchFamily="34" charset="0"/>
                          <a:cs typeface="Arial" panose="020B0604020202020204" pitchFamily="34" charset="0"/>
                        </a:rPr>
                        <a:t>Viral Suppression Post-Partum (n=165)</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125788576"/>
                  </a:ext>
                </a:extLst>
              </a:tr>
              <a:tr h="657119">
                <a:tc>
                  <a:txBody>
                    <a:bodyPr/>
                    <a:lstStyle/>
                    <a:p>
                      <a:pPr marL="0" marR="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Age (per year)</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1.06 (0.96, 1.17)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07000"/>
                        </a:lnSpc>
                        <a:spcBef>
                          <a:spcPts val="200"/>
                        </a:spcBef>
                        <a:spcAft>
                          <a:spcPts val="20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1.13 (1.04, 1.22)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59432949"/>
                  </a:ext>
                </a:extLst>
              </a:tr>
              <a:tr h="396006">
                <a:tc>
                  <a:txBody>
                    <a:bodyPr/>
                    <a:lstStyle/>
                    <a:p>
                      <a:pPr marL="0" marR="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 1 prior pregnancy</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0.40 (0.12, 1.35)</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0.58 (0.23, 1.50)</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26072335"/>
                  </a:ext>
                </a:extLst>
              </a:tr>
              <a:tr h="396006">
                <a:tc>
                  <a:txBody>
                    <a:bodyPr/>
                    <a:lstStyle/>
                    <a:p>
                      <a:pPr marL="0" marR="0">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Race</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 </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 </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13891536"/>
                  </a:ext>
                </a:extLst>
              </a:tr>
              <a:tr h="396006">
                <a:tc>
                  <a:txBody>
                    <a:bodyPr/>
                    <a:lstStyle/>
                    <a:p>
                      <a:pPr marL="358775" marR="0" indent="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Black/African-American</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Ref</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Ref</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88480142"/>
                  </a:ext>
                </a:extLst>
              </a:tr>
              <a:tr h="396006">
                <a:tc>
                  <a:txBody>
                    <a:bodyPr/>
                    <a:lstStyle/>
                    <a:p>
                      <a:pPr marL="358775" marR="0" indent="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Non-Hispanic White</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0.61 (0.19, 1.93)</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0.70 (0.28, 1.77)</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9749397"/>
                  </a:ext>
                </a:extLst>
              </a:tr>
              <a:tr h="396006">
                <a:tc>
                  <a:txBody>
                    <a:bodyPr/>
                    <a:lstStyle/>
                    <a:p>
                      <a:pPr marL="358775" marR="0" indent="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Other</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1.31 (0.14, 12.4)</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2.27 (0.48, 10.7)</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85371744"/>
                  </a:ext>
                </a:extLst>
              </a:tr>
              <a:tr h="396006">
                <a:tc>
                  <a:txBody>
                    <a:bodyPr/>
                    <a:lstStyle/>
                    <a:p>
                      <a:pPr marL="0" marR="0">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Insurance</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 </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 </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66349545"/>
                  </a:ext>
                </a:extLst>
              </a:tr>
              <a:tr h="396006">
                <a:tc>
                  <a:txBody>
                    <a:bodyPr/>
                    <a:lstStyle/>
                    <a:p>
                      <a:pPr marL="293688" marR="0" indent="65088">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Private</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Ref</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Ref</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5846373"/>
                  </a:ext>
                </a:extLst>
              </a:tr>
              <a:tr h="396006">
                <a:tc>
                  <a:txBody>
                    <a:bodyPr/>
                    <a:lstStyle/>
                    <a:p>
                      <a:pPr marL="358775" marR="0" indent="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Public</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1.75 (0.38, 8.07)</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1.42 (0.46, 4.41)</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06463782"/>
                  </a:ext>
                </a:extLst>
              </a:tr>
              <a:tr h="396006">
                <a:tc>
                  <a:txBody>
                    <a:bodyPr/>
                    <a:lstStyle/>
                    <a:p>
                      <a:pPr marL="358775" marR="0" indent="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None</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0.33 (0.04, 2.55)</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1.04 (0.19, 5.67)</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8090293"/>
                  </a:ext>
                </a:extLst>
              </a:tr>
              <a:tr h="657119">
                <a:tc>
                  <a:txBody>
                    <a:bodyPr/>
                    <a:lstStyle/>
                    <a:p>
                      <a:pPr marL="0" marR="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New HIV diagnosis during pregnancy</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1.40 (0.43, 4.53)</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1.12 (0.44, 2.85)</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5046851"/>
                  </a:ext>
                </a:extLst>
              </a:tr>
              <a:tr h="396006">
                <a:tc>
                  <a:txBody>
                    <a:bodyPr/>
                    <a:lstStyle/>
                    <a:p>
                      <a:pPr marL="0" marR="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AIDS diagnosis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0.73 (0.14, 3.84)</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1.05 (0.25, 4.49)</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51446290"/>
                  </a:ext>
                </a:extLst>
              </a:tr>
              <a:tr h="657119">
                <a:tc>
                  <a:txBody>
                    <a:bodyPr/>
                    <a:lstStyle/>
                    <a:p>
                      <a:pPr marL="0" marR="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Virally suppressed at pregnancy start</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b="1" dirty="0">
                          <a:effectLst/>
                          <a:latin typeface="Arial" panose="020B0604020202020204" pitchFamily="34" charset="0"/>
                          <a:cs typeface="Arial" panose="020B0604020202020204" pitchFamily="34" charset="0"/>
                        </a:rPr>
                        <a:t>18.4 (3.34, 101.5)</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b="1" dirty="0">
                          <a:effectLst/>
                          <a:latin typeface="Arial" panose="020B0604020202020204" pitchFamily="34" charset="0"/>
                          <a:cs typeface="Arial" panose="020B0604020202020204" pitchFamily="34" charset="0"/>
                        </a:rPr>
                        <a:t>2.56 (1.07, 6.10)</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39037818"/>
                  </a:ext>
                </a:extLst>
              </a:tr>
              <a:tr h="396006">
                <a:tc>
                  <a:txBody>
                    <a:bodyPr/>
                    <a:lstStyle/>
                    <a:p>
                      <a:pPr marL="0" marR="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Virally suppressed at delivery</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b="1" dirty="0">
                          <a:effectLst/>
                          <a:latin typeface="Arial" panose="020B0604020202020204" pitchFamily="34" charset="0"/>
                          <a:cs typeface="Arial" panose="020B0604020202020204" pitchFamily="34" charset="0"/>
                        </a:rPr>
                        <a:t>4. 94 (1.53, 16.0)</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03327229"/>
                  </a:ext>
                </a:extLst>
              </a:tr>
              <a:tr h="396006">
                <a:tc>
                  <a:txBody>
                    <a:bodyPr/>
                    <a:lstStyle/>
                    <a:p>
                      <a:pPr marL="0" marR="0">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Year of pregnancy conception</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 </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43899089"/>
                  </a:ext>
                </a:extLst>
              </a:tr>
              <a:tr h="396006">
                <a:tc>
                  <a:txBody>
                    <a:bodyPr/>
                    <a:lstStyle/>
                    <a:p>
                      <a:pPr marL="358775" marR="0" indent="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2005 – 2009</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Ref</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b="0" dirty="0">
                          <a:effectLst/>
                          <a:latin typeface="Arial" panose="020B0604020202020204" pitchFamily="34" charset="0"/>
                          <a:cs typeface="Arial" panose="020B0604020202020204" pitchFamily="34" charset="0"/>
                        </a:rPr>
                        <a:t>Ref</a:t>
                      </a:r>
                      <a:endParaRPr lang="en-US"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39058282"/>
                  </a:ext>
                </a:extLst>
              </a:tr>
              <a:tr h="396006">
                <a:tc>
                  <a:txBody>
                    <a:bodyPr/>
                    <a:lstStyle/>
                    <a:p>
                      <a:pPr marL="358775" marR="0" indent="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2010 – 2014</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a:effectLst/>
                          <a:latin typeface="Arial" panose="020B0604020202020204" pitchFamily="34" charset="0"/>
                          <a:cs typeface="Arial" panose="020B0604020202020204" pitchFamily="34" charset="0"/>
                        </a:rPr>
                        <a:t>3.05 (0.89, 10.4)</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b="1" dirty="0">
                          <a:effectLst/>
                          <a:latin typeface="Arial" panose="020B0604020202020204" pitchFamily="34" charset="0"/>
                          <a:cs typeface="Arial" panose="020B0604020202020204" pitchFamily="34" charset="0"/>
                        </a:rPr>
                        <a:t>5.50 (1.90, 15.9)</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49933519"/>
                  </a:ext>
                </a:extLst>
              </a:tr>
              <a:tr h="396006">
                <a:tc>
                  <a:txBody>
                    <a:bodyPr/>
                    <a:lstStyle/>
                    <a:p>
                      <a:pPr marL="358775" marR="0" indent="0">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2015 - 2018</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dirty="0">
                          <a:effectLst/>
                          <a:latin typeface="Arial" panose="020B0604020202020204" pitchFamily="34" charset="0"/>
                          <a:cs typeface="Arial" panose="020B0604020202020204" pitchFamily="34" charset="0"/>
                        </a:rPr>
                        <a:t>3.55 (0.85, 14.9)</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400"/>
                        </a:spcBef>
                        <a:spcAft>
                          <a:spcPts val="400"/>
                        </a:spcAft>
                      </a:pPr>
                      <a:r>
                        <a:rPr lang="en-US" sz="2400" b="1" dirty="0">
                          <a:effectLst/>
                          <a:latin typeface="Arial" panose="020B0604020202020204" pitchFamily="34" charset="0"/>
                          <a:cs typeface="Arial" panose="020B0604020202020204" pitchFamily="34" charset="0"/>
                        </a:rPr>
                        <a:t>5.53 (1.74, 17.6)</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9025249"/>
                  </a:ext>
                </a:extLst>
              </a:tr>
            </a:tbl>
          </a:graphicData>
        </a:graphic>
      </p:graphicFrame>
      <p:sp>
        <p:nvSpPr>
          <p:cNvPr id="50" name="TextBox 68">
            <a:extLst>
              <a:ext uri="{FF2B5EF4-FFF2-40B4-BE49-F238E27FC236}">
                <a16:creationId xmlns:a16="http://schemas.microsoft.com/office/drawing/2014/main" id="{2DB7D4D8-5165-496B-A7C6-D750AD6CCEE3}"/>
              </a:ext>
            </a:extLst>
          </p:cNvPr>
          <p:cNvSpPr txBox="1">
            <a:spLocks noChangeArrowheads="1"/>
          </p:cNvSpPr>
          <p:nvPr/>
        </p:nvSpPr>
        <p:spPr bwMode="auto">
          <a:xfrm>
            <a:off x="719514" y="26701284"/>
            <a:ext cx="1205624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8600">
                <a:solidFill>
                  <a:schemeClr val="tx1"/>
                </a:solidFill>
                <a:latin typeface="Arial" charset="0"/>
                <a:ea typeface="ＭＳ Ｐゴシック" charset="-128"/>
              </a:defRPr>
            </a:lvl1pPr>
            <a:lvl2pPr marL="37931725" indent="-37474525" eaLnBrk="0" hangingPunct="0">
              <a:defRPr sz="8600">
                <a:solidFill>
                  <a:schemeClr val="tx1"/>
                </a:solidFill>
                <a:latin typeface="Arial" charset="0"/>
                <a:ea typeface="ＭＳ Ｐゴシック" charset="-128"/>
              </a:defRPr>
            </a:lvl2pPr>
            <a:lvl3pPr eaLnBrk="0" hangingPunct="0">
              <a:defRPr sz="8600">
                <a:solidFill>
                  <a:schemeClr val="tx1"/>
                </a:solidFill>
                <a:latin typeface="Arial" charset="0"/>
                <a:ea typeface="ＭＳ Ｐゴシック" charset="-128"/>
              </a:defRPr>
            </a:lvl3pPr>
            <a:lvl4pPr eaLnBrk="0" hangingPunct="0">
              <a:defRPr sz="8600">
                <a:solidFill>
                  <a:schemeClr val="tx1"/>
                </a:solidFill>
                <a:latin typeface="Arial" charset="0"/>
                <a:ea typeface="ＭＳ Ｐゴシック" charset="-128"/>
              </a:defRPr>
            </a:lvl4pPr>
            <a:lvl5pPr eaLnBrk="0" hangingPunct="0">
              <a:defRPr sz="8600">
                <a:solidFill>
                  <a:schemeClr val="tx1"/>
                </a:solidFill>
                <a:latin typeface="Arial" charset="0"/>
                <a:ea typeface="ＭＳ Ｐゴシック" charset="-128"/>
              </a:defRPr>
            </a:lvl5pPr>
            <a:lvl6pPr marL="457200" eaLnBrk="0" fontAlgn="base" hangingPunct="0">
              <a:spcBef>
                <a:spcPct val="0"/>
              </a:spcBef>
              <a:spcAft>
                <a:spcPct val="0"/>
              </a:spcAft>
              <a:defRPr sz="8600">
                <a:solidFill>
                  <a:schemeClr val="tx1"/>
                </a:solidFill>
                <a:latin typeface="Arial" charset="0"/>
                <a:ea typeface="ＭＳ Ｐゴシック" charset="-128"/>
              </a:defRPr>
            </a:lvl6pPr>
            <a:lvl7pPr marL="914400" eaLnBrk="0" fontAlgn="base" hangingPunct="0">
              <a:spcBef>
                <a:spcPct val="0"/>
              </a:spcBef>
              <a:spcAft>
                <a:spcPct val="0"/>
              </a:spcAft>
              <a:defRPr sz="8600">
                <a:solidFill>
                  <a:schemeClr val="tx1"/>
                </a:solidFill>
                <a:latin typeface="Arial" charset="0"/>
                <a:ea typeface="ＭＳ Ｐゴシック" charset="-128"/>
              </a:defRPr>
            </a:lvl7pPr>
            <a:lvl8pPr marL="1371600" eaLnBrk="0" fontAlgn="base" hangingPunct="0">
              <a:spcBef>
                <a:spcPct val="0"/>
              </a:spcBef>
              <a:spcAft>
                <a:spcPct val="0"/>
              </a:spcAft>
              <a:defRPr sz="8600">
                <a:solidFill>
                  <a:schemeClr val="tx1"/>
                </a:solidFill>
                <a:latin typeface="Arial" charset="0"/>
                <a:ea typeface="ＭＳ Ｐゴシック" charset="-128"/>
              </a:defRPr>
            </a:lvl8pPr>
            <a:lvl9pPr marL="1828800" eaLnBrk="0" fontAlgn="base" hangingPunct="0">
              <a:spcBef>
                <a:spcPct val="0"/>
              </a:spcBef>
              <a:spcAft>
                <a:spcPct val="0"/>
              </a:spcAft>
              <a:defRPr sz="8600">
                <a:solidFill>
                  <a:schemeClr val="tx1"/>
                </a:solidFill>
                <a:latin typeface="Arial" charset="0"/>
                <a:ea typeface="ＭＳ Ｐゴシック" charset="-128"/>
              </a:defRPr>
            </a:lvl9pPr>
          </a:lstStyle>
          <a:p>
            <a:pPr eaLnBrk="1" hangingPunct="1"/>
            <a:r>
              <a:rPr lang="en-US" sz="2400" dirty="0">
                <a:latin typeface="Arial" panose="020B0604020202020204" pitchFamily="34" charset="0"/>
                <a:cs typeface="Arial" panose="020B0604020202020204" pitchFamily="34" charset="0"/>
              </a:rPr>
              <a:t>We would like to acknowledge the commitment of the entire multidisciplinary team in the Family AIDS Clinic and Educational Services program at Nationwide Children’s Hospital as well as the engagement of our patients.</a:t>
            </a:r>
          </a:p>
        </p:txBody>
      </p:sp>
      <p:sp>
        <p:nvSpPr>
          <p:cNvPr id="51" name="TextBox 63">
            <a:extLst>
              <a:ext uri="{FF2B5EF4-FFF2-40B4-BE49-F238E27FC236}">
                <a16:creationId xmlns:a16="http://schemas.microsoft.com/office/drawing/2014/main" id="{18278E47-D03C-40A6-AB3A-BF5D0D6E4D8D}"/>
              </a:ext>
            </a:extLst>
          </p:cNvPr>
          <p:cNvSpPr txBox="1">
            <a:spLocks noChangeArrowheads="1"/>
          </p:cNvSpPr>
          <p:nvPr/>
        </p:nvSpPr>
        <p:spPr bwMode="auto">
          <a:xfrm>
            <a:off x="29945211" y="17483283"/>
            <a:ext cx="12283845" cy="74994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8600">
                <a:solidFill>
                  <a:schemeClr val="tx1"/>
                </a:solidFill>
                <a:latin typeface="Arial" charset="0"/>
                <a:ea typeface="ＭＳ Ｐゴシック" charset="-128"/>
              </a:defRPr>
            </a:lvl1pPr>
            <a:lvl2pPr marL="37931725" indent="-37474525" eaLnBrk="0" hangingPunct="0">
              <a:defRPr sz="8600">
                <a:solidFill>
                  <a:schemeClr val="tx1"/>
                </a:solidFill>
                <a:latin typeface="Arial" charset="0"/>
                <a:ea typeface="ＭＳ Ｐゴシック" charset="-128"/>
              </a:defRPr>
            </a:lvl2pPr>
            <a:lvl3pPr eaLnBrk="0" hangingPunct="0">
              <a:defRPr sz="8600">
                <a:solidFill>
                  <a:schemeClr val="tx1"/>
                </a:solidFill>
                <a:latin typeface="Arial" charset="0"/>
                <a:ea typeface="ＭＳ Ｐゴシック" charset="-128"/>
              </a:defRPr>
            </a:lvl3pPr>
            <a:lvl4pPr eaLnBrk="0" hangingPunct="0">
              <a:defRPr sz="8600">
                <a:solidFill>
                  <a:schemeClr val="tx1"/>
                </a:solidFill>
                <a:latin typeface="Arial" charset="0"/>
                <a:ea typeface="ＭＳ Ｐゴシック" charset="-128"/>
              </a:defRPr>
            </a:lvl4pPr>
            <a:lvl5pPr eaLnBrk="0" hangingPunct="0">
              <a:defRPr sz="8600">
                <a:solidFill>
                  <a:schemeClr val="tx1"/>
                </a:solidFill>
                <a:latin typeface="Arial" charset="0"/>
                <a:ea typeface="ＭＳ Ｐゴシック" charset="-128"/>
              </a:defRPr>
            </a:lvl5pPr>
            <a:lvl6pPr marL="457200" eaLnBrk="0" fontAlgn="base" hangingPunct="0">
              <a:spcBef>
                <a:spcPct val="0"/>
              </a:spcBef>
              <a:spcAft>
                <a:spcPct val="0"/>
              </a:spcAft>
              <a:defRPr sz="8600">
                <a:solidFill>
                  <a:schemeClr val="tx1"/>
                </a:solidFill>
                <a:latin typeface="Arial" charset="0"/>
                <a:ea typeface="ＭＳ Ｐゴシック" charset="-128"/>
              </a:defRPr>
            </a:lvl6pPr>
            <a:lvl7pPr marL="914400" eaLnBrk="0" fontAlgn="base" hangingPunct="0">
              <a:spcBef>
                <a:spcPct val="0"/>
              </a:spcBef>
              <a:spcAft>
                <a:spcPct val="0"/>
              </a:spcAft>
              <a:defRPr sz="8600">
                <a:solidFill>
                  <a:schemeClr val="tx1"/>
                </a:solidFill>
                <a:latin typeface="Arial" charset="0"/>
                <a:ea typeface="ＭＳ Ｐゴシック" charset="-128"/>
              </a:defRPr>
            </a:lvl7pPr>
            <a:lvl8pPr marL="1371600" eaLnBrk="0" fontAlgn="base" hangingPunct="0">
              <a:spcBef>
                <a:spcPct val="0"/>
              </a:spcBef>
              <a:spcAft>
                <a:spcPct val="0"/>
              </a:spcAft>
              <a:defRPr sz="8600">
                <a:solidFill>
                  <a:schemeClr val="tx1"/>
                </a:solidFill>
                <a:latin typeface="Arial" charset="0"/>
                <a:ea typeface="ＭＳ Ｐゴシック" charset="-128"/>
              </a:defRPr>
            </a:lvl8pPr>
            <a:lvl9pPr marL="1828800" eaLnBrk="0" fontAlgn="base" hangingPunct="0">
              <a:spcBef>
                <a:spcPct val="0"/>
              </a:spcBef>
              <a:spcAft>
                <a:spcPct val="0"/>
              </a:spcAft>
              <a:defRPr sz="8600">
                <a:solidFill>
                  <a:schemeClr val="tx1"/>
                </a:solidFill>
                <a:latin typeface="Arial" charset="0"/>
                <a:ea typeface="ＭＳ Ｐゴシック" charset="-128"/>
              </a:defRPr>
            </a:lvl9pPr>
          </a:lstStyle>
          <a:p>
            <a:pPr marL="587375" indent="-457200" eaLnBrk="1" hangingPunct="1">
              <a:spcAft>
                <a:spcPts val="500"/>
              </a:spcAft>
              <a:buFont typeface="Wingdings" panose="05000000000000000000" pitchFamily="2" charset="2"/>
              <a:buChar char="q"/>
            </a:pPr>
            <a:r>
              <a:rPr lang="en-US" sz="3000" dirty="0"/>
              <a:t>In a cohort receiving integrated HIV and obstetric care:</a:t>
            </a:r>
          </a:p>
          <a:p>
            <a:pPr marL="914400" indent="-457200" eaLnBrk="1" hangingPunct="1">
              <a:spcAft>
                <a:spcPts val="500"/>
              </a:spcAft>
              <a:buFont typeface="Wingdings" panose="05000000000000000000" pitchFamily="2" charset="2"/>
              <a:buChar char="v"/>
            </a:pPr>
            <a:r>
              <a:rPr lang="en-US" sz="2600" dirty="0"/>
              <a:t>Less than half were virally suppressed at start of pregnancy</a:t>
            </a:r>
          </a:p>
          <a:p>
            <a:pPr marL="914400" indent="-457200" eaLnBrk="1" hangingPunct="1">
              <a:spcAft>
                <a:spcPts val="500"/>
              </a:spcAft>
              <a:buFont typeface="Wingdings" panose="05000000000000000000" pitchFamily="2" charset="2"/>
              <a:buChar char="v"/>
            </a:pPr>
            <a:r>
              <a:rPr lang="en-US" sz="2600" dirty="0"/>
              <a:t>Over 80% achieved viral suppression at delivery</a:t>
            </a:r>
          </a:p>
          <a:p>
            <a:pPr marL="914400" indent="-457200" eaLnBrk="1" hangingPunct="1">
              <a:spcAft>
                <a:spcPts val="500"/>
              </a:spcAft>
              <a:buFont typeface="Wingdings" panose="05000000000000000000" pitchFamily="2" charset="2"/>
              <a:buChar char="v"/>
            </a:pPr>
            <a:r>
              <a:rPr lang="en-US" sz="2600" dirty="0"/>
              <a:t>Of those suppressed at delivery, 70% remained virally suppressed nearly one year postpartum.</a:t>
            </a:r>
          </a:p>
          <a:p>
            <a:pPr marL="587375" indent="-457200" eaLnBrk="1" hangingPunct="1">
              <a:spcAft>
                <a:spcPts val="500"/>
              </a:spcAft>
              <a:buFont typeface="Wingdings" panose="05000000000000000000" pitchFamily="2" charset="2"/>
              <a:buChar char="q"/>
            </a:pPr>
            <a:r>
              <a:rPr lang="en-US" sz="3000" dirty="0"/>
              <a:t>Viral suppression at start of pregnancy was the primary factor associated with viral suppression at delivery and postpartum.</a:t>
            </a:r>
          </a:p>
          <a:p>
            <a:pPr marL="587375" indent="-457200" eaLnBrk="1" hangingPunct="1">
              <a:spcAft>
                <a:spcPts val="500"/>
              </a:spcAft>
              <a:buFont typeface="Wingdings" panose="05000000000000000000" pitchFamily="2" charset="2"/>
              <a:buChar char="q"/>
            </a:pPr>
            <a:r>
              <a:rPr lang="en-US" sz="3000" dirty="0"/>
              <a:t>Women pregnant in 2010 or later were more likely to be virally suppressed postpartum, likely due </a:t>
            </a:r>
            <a:r>
              <a:rPr lang="en-US" sz="3000" dirty="0" smtClean="0"/>
              <a:t>to:</a:t>
            </a:r>
          </a:p>
          <a:p>
            <a:pPr marL="914400" indent="-457200" eaLnBrk="1" hangingPunct="1">
              <a:spcAft>
                <a:spcPts val="500"/>
              </a:spcAft>
              <a:buFont typeface="Wingdings" panose="05000000000000000000" pitchFamily="2" charset="2"/>
              <a:buChar char="v"/>
            </a:pPr>
            <a:r>
              <a:rPr lang="en-US" sz="2600" dirty="0" smtClean="0"/>
              <a:t>ART discontinuation postpartum in women with preserved immune function prior to 2010</a:t>
            </a:r>
            <a:endParaRPr lang="en-US" sz="2600" dirty="0" smtClean="0"/>
          </a:p>
          <a:p>
            <a:pPr marL="914400" indent="-457200" eaLnBrk="1" hangingPunct="1">
              <a:spcAft>
                <a:spcPts val="500"/>
              </a:spcAft>
              <a:buFont typeface="Wingdings" panose="05000000000000000000" pitchFamily="2" charset="2"/>
              <a:buChar char="v"/>
            </a:pPr>
            <a:r>
              <a:rPr lang="en-US" sz="2600" dirty="0"/>
              <a:t>T</a:t>
            </a:r>
            <a:r>
              <a:rPr lang="en-US" sz="2600" dirty="0" smtClean="0"/>
              <a:t>he </a:t>
            </a:r>
            <a:r>
              <a:rPr lang="en-US" sz="2600" dirty="0"/>
              <a:t>availability of fixed-dose combinations that are convenient and with minimal adverse effects.</a:t>
            </a:r>
          </a:p>
          <a:p>
            <a:pPr marL="587375" indent="-457200" eaLnBrk="1" hangingPunct="1">
              <a:spcAft>
                <a:spcPts val="500"/>
              </a:spcAft>
              <a:buFont typeface="Wingdings" panose="05000000000000000000" pitchFamily="2" charset="2"/>
              <a:buChar char="q"/>
            </a:pPr>
            <a:r>
              <a:rPr lang="en-US" sz="3000" dirty="0"/>
              <a:t>Given that 25% of women were newly diagnosed with HIV during pregnancy, there may be opportunities to expand routine HIV screening for women of childbearing age.</a:t>
            </a:r>
          </a:p>
        </p:txBody>
      </p:sp>
      <p:sp>
        <p:nvSpPr>
          <p:cNvPr id="49" name="TextBox 63">
            <a:extLst>
              <a:ext uri="{FF2B5EF4-FFF2-40B4-BE49-F238E27FC236}">
                <a16:creationId xmlns:a16="http://schemas.microsoft.com/office/drawing/2014/main" id="{C6F9187B-88E1-45F2-83A9-398D5178D934}"/>
              </a:ext>
            </a:extLst>
          </p:cNvPr>
          <p:cNvSpPr txBox="1">
            <a:spLocks noChangeArrowheads="1"/>
          </p:cNvSpPr>
          <p:nvPr/>
        </p:nvSpPr>
        <p:spPr bwMode="auto">
          <a:xfrm>
            <a:off x="29945211" y="25943969"/>
            <a:ext cx="12283845" cy="28110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8600">
                <a:solidFill>
                  <a:schemeClr val="tx1"/>
                </a:solidFill>
                <a:latin typeface="Arial" charset="0"/>
                <a:ea typeface="ＭＳ Ｐゴシック" charset="-128"/>
              </a:defRPr>
            </a:lvl1pPr>
            <a:lvl2pPr marL="37931725" indent="-37474525" eaLnBrk="0" hangingPunct="0">
              <a:defRPr sz="8600">
                <a:solidFill>
                  <a:schemeClr val="tx1"/>
                </a:solidFill>
                <a:latin typeface="Arial" charset="0"/>
                <a:ea typeface="ＭＳ Ｐゴシック" charset="-128"/>
              </a:defRPr>
            </a:lvl2pPr>
            <a:lvl3pPr eaLnBrk="0" hangingPunct="0">
              <a:defRPr sz="8600">
                <a:solidFill>
                  <a:schemeClr val="tx1"/>
                </a:solidFill>
                <a:latin typeface="Arial" charset="0"/>
                <a:ea typeface="ＭＳ Ｐゴシック" charset="-128"/>
              </a:defRPr>
            </a:lvl3pPr>
            <a:lvl4pPr eaLnBrk="0" hangingPunct="0">
              <a:defRPr sz="8600">
                <a:solidFill>
                  <a:schemeClr val="tx1"/>
                </a:solidFill>
                <a:latin typeface="Arial" charset="0"/>
                <a:ea typeface="ＭＳ Ｐゴシック" charset="-128"/>
              </a:defRPr>
            </a:lvl4pPr>
            <a:lvl5pPr eaLnBrk="0" hangingPunct="0">
              <a:defRPr sz="8600">
                <a:solidFill>
                  <a:schemeClr val="tx1"/>
                </a:solidFill>
                <a:latin typeface="Arial" charset="0"/>
                <a:ea typeface="ＭＳ Ｐゴシック" charset="-128"/>
              </a:defRPr>
            </a:lvl5pPr>
            <a:lvl6pPr marL="457200" eaLnBrk="0" fontAlgn="base" hangingPunct="0">
              <a:spcBef>
                <a:spcPct val="0"/>
              </a:spcBef>
              <a:spcAft>
                <a:spcPct val="0"/>
              </a:spcAft>
              <a:defRPr sz="8600">
                <a:solidFill>
                  <a:schemeClr val="tx1"/>
                </a:solidFill>
                <a:latin typeface="Arial" charset="0"/>
                <a:ea typeface="ＭＳ Ｐゴシック" charset="-128"/>
              </a:defRPr>
            </a:lvl6pPr>
            <a:lvl7pPr marL="914400" eaLnBrk="0" fontAlgn="base" hangingPunct="0">
              <a:spcBef>
                <a:spcPct val="0"/>
              </a:spcBef>
              <a:spcAft>
                <a:spcPct val="0"/>
              </a:spcAft>
              <a:defRPr sz="8600">
                <a:solidFill>
                  <a:schemeClr val="tx1"/>
                </a:solidFill>
                <a:latin typeface="Arial" charset="0"/>
                <a:ea typeface="ＭＳ Ｐゴシック" charset="-128"/>
              </a:defRPr>
            </a:lvl7pPr>
            <a:lvl8pPr marL="1371600" eaLnBrk="0" fontAlgn="base" hangingPunct="0">
              <a:spcBef>
                <a:spcPct val="0"/>
              </a:spcBef>
              <a:spcAft>
                <a:spcPct val="0"/>
              </a:spcAft>
              <a:defRPr sz="8600">
                <a:solidFill>
                  <a:schemeClr val="tx1"/>
                </a:solidFill>
                <a:latin typeface="Arial" charset="0"/>
                <a:ea typeface="ＭＳ Ｐゴシック" charset="-128"/>
              </a:defRPr>
            </a:lvl8pPr>
            <a:lvl9pPr marL="1828800" eaLnBrk="0" fontAlgn="base" hangingPunct="0">
              <a:spcBef>
                <a:spcPct val="0"/>
              </a:spcBef>
              <a:spcAft>
                <a:spcPct val="0"/>
              </a:spcAft>
              <a:defRPr sz="8600">
                <a:solidFill>
                  <a:schemeClr val="tx1"/>
                </a:solidFill>
                <a:latin typeface="Arial" charset="0"/>
                <a:ea typeface="ＭＳ Ｐゴシック" charset="-128"/>
              </a:defRPr>
            </a:lvl9pPr>
          </a:lstStyle>
          <a:p>
            <a:pPr marL="644525" indent="-514350" eaLnBrk="1" hangingPunct="1">
              <a:spcAft>
                <a:spcPts val="500"/>
              </a:spcAft>
              <a:buFont typeface="+mj-lt"/>
              <a:buAutoNum type="arabicPeriod"/>
            </a:pPr>
            <a:r>
              <a:rPr lang="en-US" sz="1600" dirty="0" err="1"/>
              <a:t>Maartens</a:t>
            </a:r>
            <a:r>
              <a:rPr lang="en-US" sz="1600" dirty="0"/>
              <a:t> G, </a:t>
            </a:r>
            <a:r>
              <a:rPr lang="en-US" sz="1600" dirty="0" err="1"/>
              <a:t>Celum</a:t>
            </a:r>
            <a:r>
              <a:rPr lang="en-US" sz="1600" dirty="0"/>
              <a:t> C, Lewin SR. HIV infection: epidemiology, pathogenesis, treatment, and prevention. </a:t>
            </a:r>
            <a:r>
              <a:rPr lang="en-US" sz="1600" i="1" dirty="0"/>
              <a:t>Lancet </a:t>
            </a:r>
            <a:r>
              <a:rPr lang="en-US" sz="1600" i="1" dirty="0" err="1"/>
              <a:t>Lond</a:t>
            </a:r>
            <a:r>
              <a:rPr lang="en-US" sz="1600" i="1" dirty="0"/>
              <a:t> Engl</a:t>
            </a:r>
            <a:r>
              <a:rPr lang="en-US" sz="1600" dirty="0"/>
              <a:t>. 2014;384(9939):258-271. </a:t>
            </a:r>
          </a:p>
          <a:p>
            <a:pPr marL="644525" indent="-514350" eaLnBrk="1" hangingPunct="1">
              <a:spcAft>
                <a:spcPts val="500"/>
              </a:spcAft>
              <a:buFont typeface="+mj-lt"/>
              <a:buAutoNum type="arabicPeriod"/>
            </a:pPr>
            <a:r>
              <a:rPr lang="en-US" sz="1600" dirty="0" err="1"/>
              <a:t>Powis</a:t>
            </a:r>
            <a:r>
              <a:rPr lang="en-US" sz="1600" dirty="0"/>
              <a:t> KM, </a:t>
            </a:r>
            <a:r>
              <a:rPr lang="en-US" sz="1600" dirty="0" err="1"/>
              <a:t>Huo</a:t>
            </a:r>
            <a:r>
              <a:rPr lang="en-US" sz="1600" dirty="0"/>
              <a:t> Y, Williams PL, et al. Antiretroviral Prescribing Practices Among Pregnant Women Living With HIV in the United States, 2008-2017. </a:t>
            </a:r>
            <a:r>
              <a:rPr lang="en-US" sz="1600" i="1" dirty="0"/>
              <a:t>JAMA </a:t>
            </a:r>
            <a:r>
              <a:rPr lang="en-US" sz="1600" i="1" dirty="0" err="1"/>
              <a:t>Netw</a:t>
            </a:r>
            <a:r>
              <a:rPr lang="en-US" sz="1600" i="1" dirty="0"/>
              <a:t> Open</a:t>
            </a:r>
            <a:r>
              <a:rPr lang="en-US" sz="1600" dirty="0"/>
              <a:t>. 2019;2(12):e1917669-e1917669. </a:t>
            </a:r>
          </a:p>
          <a:p>
            <a:pPr marL="644525" indent="-514350" eaLnBrk="1" hangingPunct="1">
              <a:spcAft>
                <a:spcPts val="500"/>
              </a:spcAft>
              <a:buFont typeface="+mj-lt"/>
              <a:buAutoNum type="arabicPeriod"/>
            </a:pPr>
            <a:r>
              <a:rPr lang="en-US" sz="1600" dirty="0"/>
              <a:t>Patel M, </a:t>
            </a:r>
            <a:r>
              <a:rPr lang="en-US" sz="1600" dirty="0" err="1"/>
              <a:t>Tedaldi</a:t>
            </a:r>
            <a:r>
              <a:rPr lang="en-US" sz="1600" dirty="0"/>
              <a:t> E, </a:t>
            </a:r>
            <a:r>
              <a:rPr lang="en-US" sz="1600" dirty="0" err="1"/>
              <a:t>Armon</a:t>
            </a:r>
            <a:r>
              <a:rPr lang="en-US" sz="1600" dirty="0"/>
              <a:t> C, et al. HIV RNA Suppression during and after Pregnancy among Women in the HIV Outpatient  Study, 1996 to 2015. </a:t>
            </a:r>
            <a:r>
              <a:rPr lang="en-US" sz="1600" i="1" dirty="0"/>
              <a:t>J Int Assoc </a:t>
            </a:r>
            <a:r>
              <a:rPr lang="en-US" sz="1600" i="1" dirty="0" err="1"/>
              <a:t>Provid</a:t>
            </a:r>
            <a:r>
              <a:rPr lang="en-US" sz="1600" i="1" dirty="0"/>
              <a:t> AIDS Care</a:t>
            </a:r>
            <a:r>
              <a:rPr lang="en-US" sz="1600" dirty="0"/>
              <a:t>. 2018;17:2325957417752259. </a:t>
            </a:r>
          </a:p>
          <a:p>
            <a:pPr marL="644525" indent="-514350" eaLnBrk="1" hangingPunct="1">
              <a:spcAft>
                <a:spcPts val="500"/>
              </a:spcAft>
              <a:buFont typeface="+mj-lt"/>
              <a:buAutoNum type="arabicPeriod"/>
            </a:pPr>
            <a:r>
              <a:rPr lang="en-US" sz="1600" dirty="0" err="1"/>
              <a:t>Melekhin</a:t>
            </a:r>
            <a:r>
              <a:rPr lang="en-US" sz="1600" dirty="0"/>
              <a:t> VV, Shepherd BE, Jenkins CA, et al. Postpartum discontinuation of antiretroviral therapy and risk of maternal. </a:t>
            </a:r>
            <a:r>
              <a:rPr lang="en-US" sz="1600" i="1" dirty="0"/>
              <a:t>AIDS Patient Care STDs</a:t>
            </a:r>
            <a:r>
              <a:rPr lang="en-US" sz="1600" dirty="0"/>
              <a:t>. 2010;24(5):279-286. </a:t>
            </a:r>
          </a:p>
          <a:p>
            <a:pPr marL="644525" indent="-514350" eaLnBrk="1" hangingPunct="1">
              <a:spcAft>
                <a:spcPts val="500"/>
              </a:spcAft>
              <a:buFont typeface="+mj-lt"/>
              <a:buAutoNum type="arabicPeriod"/>
            </a:pPr>
            <a:r>
              <a:rPr lang="en-US" sz="1600" dirty="0" err="1"/>
              <a:t>Koumans</a:t>
            </a:r>
            <a:r>
              <a:rPr lang="en-US" sz="1600" dirty="0"/>
              <a:t> EH, Harrison A, House LD, et al. Characteristics associated with lack of HIV testing during pregnancy and delivery in  36 U.S. states, 2004-2013. </a:t>
            </a:r>
            <a:r>
              <a:rPr lang="en-US" sz="1600" i="1" dirty="0"/>
              <a:t>Int J STD AIDS</a:t>
            </a:r>
            <a:r>
              <a:rPr lang="en-US" sz="1600" dirty="0"/>
              <a:t>. 2018;29(12):1225-1233. </a:t>
            </a:r>
          </a:p>
        </p:txBody>
      </p:sp>
      <p:sp>
        <p:nvSpPr>
          <p:cNvPr id="19" name="Arrow: Right 18">
            <a:extLst>
              <a:ext uri="{FF2B5EF4-FFF2-40B4-BE49-F238E27FC236}">
                <a16:creationId xmlns:a16="http://schemas.microsoft.com/office/drawing/2014/main" id="{5AA8A69B-7712-4A74-811A-682EDEE7B2F4}"/>
              </a:ext>
            </a:extLst>
          </p:cNvPr>
          <p:cNvSpPr/>
          <p:nvPr/>
        </p:nvSpPr>
        <p:spPr>
          <a:xfrm>
            <a:off x="16751299" y="22753245"/>
            <a:ext cx="347777" cy="25857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7EA4838E-4302-4E22-B859-76637AC294B0}"/>
              </a:ext>
            </a:extLst>
          </p:cNvPr>
          <p:cNvSpPr/>
          <p:nvPr/>
        </p:nvSpPr>
        <p:spPr>
          <a:xfrm>
            <a:off x="18545490" y="22753245"/>
            <a:ext cx="347777" cy="25857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444962" y="21315117"/>
            <a:ext cx="4587987" cy="369332"/>
          </a:xfrm>
          <a:prstGeom prst="rect">
            <a:avLst/>
          </a:prstGeom>
          <a:noFill/>
        </p:spPr>
        <p:txBody>
          <a:bodyPr wrap="none" rtlCol="0">
            <a:spAutoFit/>
          </a:bodyPr>
          <a:lstStyle/>
          <a:p>
            <a:r>
              <a:rPr lang="en-US" dirty="0" smtClean="0"/>
              <a:t>* One patient had unknown HIV diagnosis date</a:t>
            </a:r>
            <a:endParaRPr lang="en-US" dirty="0"/>
          </a:p>
        </p:txBody>
      </p:sp>
    </p:spTree>
    <p:extLst>
      <p:ext uri="{BB962C8B-B14F-4D97-AF65-F5344CB8AC3E}">
        <p14:creationId xmlns:p14="http://schemas.microsoft.com/office/powerpoint/2010/main" val="1125118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897</TotalTime>
  <Words>1718</Words>
  <Application>Microsoft Office PowerPoint</Application>
  <PresentationFormat>Custom</PresentationFormat>
  <Paragraphs>191</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ＭＳ Ｐゴシック</vt:lpstr>
      <vt:lpstr>Arial</vt:lpstr>
      <vt:lpstr>Arial Bold</vt:lpstr>
      <vt:lpstr>Calibri</vt:lpstr>
      <vt:lpstr>Calibri Light</vt:lpstr>
      <vt:lpstr>Century Gothic</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cxg058</cp:lastModifiedBy>
  <cp:revision>57</cp:revision>
  <dcterms:created xsi:type="dcterms:W3CDTF">2016-06-23T11:49:10Z</dcterms:created>
  <dcterms:modified xsi:type="dcterms:W3CDTF">2020-06-25T15:38:28Z</dcterms:modified>
</cp:coreProperties>
</file>